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7"/>
    <p:sldMasterId id="2147483804" r:id="rId8"/>
    <p:sldMasterId id="2147483813" r:id="rId9"/>
    <p:sldMasterId id="2147483844" r:id="rId10"/>
  </p:sldMasterIdLst>
  <p:notesMasterIdLst>
    <p:notesMasterId r:id="rId72"/>
  </p:notesMasterIdLst>
  <p:handoutMasterIdLst>
    <p:handoutMasterId r:id="rId73"/>
  </p:handoutMasterIdLst>
  <p:sldIdLst>
    <p:sldId id="380" r:id="rId11"/>
    <p:sldId id="381" r:id="rId12"/>
    <p:sldId id="416" r:id="rId13"/>
    <p:sldId id="429" r:id="rId14"/>
    <p:sldId id="423" r:id="rId15"/>
    <p:sldId id="407" r:id="rId16"/>
    <p:sldId id="411" r:id="rId17"/>
    <p:sldId id="412" r:id="rId18"/>
    <p:sldId id="440" r:id="rId19"/>
    <p:sldId id="441" r:id="rId20"/>
    <p:sldId id="448" r:id="rId21"/>
    <p:sldId id="413" r:id="rId22"/>
    <p:sldId id="430" r:id="rId23"/>
    <p:sldId id="428" r:id="rId24"/>
    <p:sldId id="431" r:id="rId25"/>
    <p:sldId id="414" r:id="rId26"/>
    <p:sldId id="378" r:id="rId27"/>
    <p:sldId id="445" r:id="rId28"/>
    <p:sldId id="382" r:id="rId29"/>
    <p:sldId id="449" r:id="rId30"/>
    <p:sldId id="383" r:id="rId31"/>
    <p:sldId id="385" r:id="rId32"/>
    <p:sldId id="424" r:id="rId33"/>
    <p:sldId id="425" r:id="rId34"/>
    <p:sldId id="384" r:id="rId35"/>
    <p:sldId id="426" r:id="rId36"/>
    <p:sldId id="427" r:id="rId37"/>
    <p:sldId id="446" r:id="rId38"/>
    <p:sldId id="386" r:id="rId39"/>
    <p:sldId id="415" r:id="rId40"/>
    <p:sldId id="443" r:id="rId41"/>
    <p:sldId id="387" r:id="rId42"/>
    <p:sldId id="396" r:id="rId43"/>
    <p:sldId id="439" r:id="rId44"/>
    <p:sldId id="418" r:id="rId45"/>
    <p:sldId id="442" r:id="rId46"/>
    <p:sldId id="447" r:id="rId47"/>
    <p:sldId id="391" r:id="rId48"/>
    <p:sldId id="403" r:id="rId49"/>
    <p:sldId id="399" r:id="rId50"/>
    <p:sldId id="397" r:id="rId51"/>
    <p:sldId id="402" r:id="rId52"/>
    <p:sldId id="434" r:id="rId53"/>
    <p:sldId id="435" r:id="rId54"/>
    <p:sldId id="405" r:id="rId55"/>
    <p:sldId id="404" r:id="rId56"/>
    <p:sldId id="393" r:id="rId57"/>
    <p:sldId id="432" r:id="rId58"/>
    <p:sldId id="417" r:id="rId59"/>
    <p:sldId id="406" r:id="rId60"/>
    <p:sldId id="392" r:id="rId61"/>
    <p:sldId id="408" r:id="rId62"/>
    <p:sldId id="419" r:id="rId63"/>
    <p:sldId id="422" r:id="rId64"/>
    <p:sldId id="438" r:id="rId65"/>
    <p:sldId id="421" r:id="rId66"/>
    <p:sldId id="437" r:id="rId67"/>
    <p:sldId id="436" r:id="rId68"/>
    <p:sldId id="410" r:id="rId69"/>
    <p:sldId id="394" r:id="rId70"/>
    <p:sldId id="43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7"/>
    <a:srgbClr val="236AD7"/>
    <a:srgbClr val="ABABAB"/>
    <a:srgbClr val="6CC300"/>
    <a:srgbClr val="226AD7"/>
    <a:srgbClr val="4E8C02"/>
    <a:srgbClr val="0195FF"/>
    <a:srgbClr val="444444"/>
    <a:srgbClr val="226AD6"/>
    <a:srgbClr val="094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83" autoAdjust="0"/>
  </p:normalViewPr>
  <p:slideViewPr>
    <p:cSldViewPr snapToGrid="0">
      <p:cViewPr varScale="1">
        <p:scale>
          <a:sx n="62" d="100"/>
          <a:sy n="62" d="100"/>
        </p:scale>
        <p:origin x="14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4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41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7C457-EC00-40BA-B1CA-6AD79016B84C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38872-E1E8-4DEB-989E-0847E6135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DCE26-6D42-4D4E-855A-BE7D2AB25EA9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98D97-4F1A-45AD-9456-56694CFCD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More versions of .NET are able to implement .NET Standard</a:t>
            </a:r>
          </a:p>
          <a:p>
            <a:r>
              <a:rPr lang="en-US" baseline="0" dirty="0"/>
              <a:t>	(formal spec of .NET API’s that must be defined for any implementations of .NET)</a:t>
            </a:r>
          </a:p>
          <a:p>
            <a:r>
              <a:rPr lang="en-US" baseline="0" dirty="0"/>
              <a:t>	(supported by .NET Framework 4.6.1, .NET Core 2.0, Mono, </a:t>
            </a:r>
            <a:r>
              <a:rPr lang="en-US" baseline="0" dirty="0" err="1"/>
              <a:t>Xamarin</a:t>
            </a:r>
            <a:r>
              <a:rPr lang="en-US" baseline="0" dirty="0"/>
              <a:t>, </a:t>
            </a:r>
            <a:r>
              <a:rPr lang="en-US" baseline="0" dirty="0" err="1"/>
              <a:t>UWP</a:t>
            </a:r>
            <a:r>
              <a:rPr lang="en-US" baseline="0" dirty="0"/>
              <a:t> is coming)</a:t>
            </a:r>
          </a:p>
          <a:p>
            <a:r>
              <a:rPr lang="en-US" baseline="0" dirty="0"/>
              <a:t>API counts are mainly to increase compatibility with .NET 4.6, and ensuring that .NET Framework dependencies in </a:t>
            </a:r>
            <a:r>
              <a:rPr lang="en-US" baseline="0" dirty="0" err="1"/>
              <a:t>NuGet</a:t>
            </a:r>
            <a:r>
              <a:rPr lang="en-US" baseline="0" dirty="0"/>
              <a:t> can migrate into .NET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1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IIS is no more; </a:t>
            </a:r>
            <a:r>
              <a:rPr lang="en-US" baseline="0" err="1"/>
              <a:t>OWIN</a:t>
            </a:r>
            <a:r>
              <a:rPr lang="en-US" baseline="0"/>
              <a:t> (Open Web Interface for .NET) is used now, with Microsoft’s implementation called Katana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21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it’s microservice-based development. Instead of having one monolithic service, even one hosted in an Azure </a:t>
            </a:r>
            <a:r>
              <a:rPr lang="en-US" baseline="0" dirty="0" err="1"/>
              <a:t>WebApp</a:t>
            </a:r>
            <a:r>
              <a:rPr lang="en-US" baseline="0" dirty="0"/>
              <a:t>, it provides a framework for automatically handling large numbers of virtual containers of various types.</a:t>
            </a:r>
          </a:p>
          <a:p>
            <a:r>
              <a:rPr lang="en-US" baseline="0" dirty="0"/>
              <a:t>[Define a microservice; write on the board what it entails, talk about resource sharing] The basic idea here is that you have a cluster of virtual machines running the Service Fabric runtime. They all combine to provide an available pool of resources, and each microservice, compartmentalized as a virtual container, draws from that pool of resources for the duration that it’s needed.</a:t>
            </a:r>
          </a:p>
          <a:p>
            <a:r>
              <a:rPr lang="en-US" baseline="0" dirty="0"/>
              <a:t>I spun up a cluster in Azure that uses 5 virtual machines, but you can create a much larger cluster, with potentially dozens of high-power </a:t>
            </a:r>
            <a:r>
              <a:rPr lang="en-US" baseline="0" dirty="0" err="1"/>
              <a:t>VM’s</a:t>
            </a:r>
            <a:r>
              <a:rPr lang="en-US" baseline="0" dirty="0"/>
              <a:t>, providing a huge amount of scalability and especially resiliency.</a:t>
            </a:r>
          </a:p>
          <a:p>
            <a:r>
              <a:rPr lang="en-US" baseline="0" dirty="0"/>
              <a:t>It’s definitely telling that Microsoft is really eating their own dog food here; Service fabric is already used for a lot of their existing offerings, like </a:t>
            </a:r>
            <a:r>
              <a:rPr lang="en-US" baseline="0" dirty="0" err="1"/>
              <a:t>DocumentDB</a:t>
            </a:r>
            <a:r>
              <a:rPr lang="en-US" baseline="0" dirty="0"/>
              <a:t>, Azure SQL, Skype for Business, and quite a few more.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92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</a:t>
            </a:r>
            <a:r>
              <a:rPr lang="en-US" baseline="0"/>
              <a:t> what’s the idea of Service Fabric? To be able to effectively compartmentalize different components of a complex application, so each isolated component can scale independently. </a:t>
            </a:r>
          </a:p>
          <a:p>
            <a:r>
              <a:rPr lang="en-US" baseline="0"/>
              <a:t>Service fabric provides a wealth of features built-in and abstracted away from the developer to allow for all of the things you see in this diagram.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Better still, you can host service</a:t>
            </a:r>
            <a:r>
              <a:rPr lang="en-US" baseline="0"/>
              <a:t> fabric on-</a:t>
            </a:r>
            <a:r>
              <a:rPr lang="en-US" baseline="0" err="1"/>
              <a:t>prem</a:t>
            </a:r>
            <a:r>
              <a:rPr lang="en-US" baseline="0"/>
              <a:t>, on windows or </a:t>
            </a:r>
            <a:r>
              <a:rPr lang="en-US" baseline="0" err="1"/>
              <a:t>linux</a:t>
            </a:r>
            <a:r>
              <a:rPr lang="en-US" baseline="0"/>
              <a:t> servers, or in the cloud. When you run it locally and debug on your machine, the local cluster that is installed and run is the same runtime that runs up in Azure.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</a:t>
            </a:r>
            <a:r>
              <a:rPr lang="en-US" baseline="0"/>
              <a:t> what’s the idea of Service Fabric? To be able to effectively compartmentalize different components of a complex application, so each isolated component can scale independently. </a:t>
            </a:r>
          </a:p>
          <a:p>
            <a:r>
              <a:rPr lang="en-US" baseline="0"/>
              <a:t>Service fabric provides a wealth of features built-in and abstracted away from the developer to allow for all of the things you see in this diagram.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Better still, you can host service</a:t>
            </a:r>
            <a:r>
              <a:rPr lang="en-US" baseline="0"/>
              <a:t> fabric on-</a:t>
            </a:r>
            <a:r>
              <a:rPr lang="en-US" baseline="0" err="1"/>
              <a:t>prem</a:t>
            </a:r>
            <a:r>
              <a:rPr lang="en-US" baseline="0"/>
              <a:t>, on windows or </a:t>
            </a:r>
            <a:r>
              <a:rPr lang="en-US" baseline="0" err="1"/>
              <a:t>linux</a:t>
            </a:r>
            <a:r>
              <a:rPr lang="en-US" baseline="0"/>
              <a:t> servers, or in the cloud. When you run it locally and debug on your machine, the local cluster that is installed and run is the same runtime that runs up in Azure.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</a:t>
            </a:r>
            <a:r>
              <a:rPr lang="en-US" baseline="0" dirty="0"/>
              <a:t> – what would you use Stateless/</a:t>
            </a:r>
            <a:r>
              <a:rPr lang="en-US" baseline="0" dirty="0" err="1"/>
              <a:t>stateful</a:t>
            </a:r>
            <a:r>
              <a:rPr lang="en-US" baseline="0" dirty="0"/>
              <a:t> services for? Or a Reliable Actor? Talk about examples – where are they used in the industry? Good place to talk about or uses, or how the Halo 5 servers use reliable actor pattern.</a:t>
            </a:r>
          </a:p>
          <a:p>
            <a:endParaRPr lang="en-US" baseline="0" dirty="0"/>
          </a:p>
          <a:p>
            <a:r>
              <a:rPr lang="en-US" baseline="0" dirty="0"/>
              <a:t>Mention Java!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agenda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3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Reliable</a:t>
            </a:r>
            <a:r>
              <a:rPr lang="en-US" baseline="0" dirty="0"/>
              <a:t> – service stays up even with sub-optimal conditions, because the Service Fabric runtime handles fault tolerance, bringing up and down services, </a:t>
            </a:r>
            <a:r>
              <a:rPr lang="en-US" baseline="0" dirty="0" err="1"/>
              <a:t>etc</a:t>
            </a:r>
            <a:endParaRPr lang="en-US" baseline="0" dirty="0"/>
          </a:p>
          <a:p>
            <a:r>
              <a:rPr lang="en-US" baseline="0" dirty="0"/>
              <a:t>Available – the Service Fabric runtime guarantees a degree of availability, due to multiple nodes being available.</a:t>
            </a:r>
          </a:p>
          <a:p>
            <a:r>
              <a:rPr lang="en-US" baseline="0" dirty="0"/>
              <a:t>Scalable – services are decoupled from hardware, and can be grown or shrunk as necessary – they’re easily partitioned to respond to demand and independently scale and respond to demand</a:t>
            </a:r>
          </a:p>
          <a:p>
            <a:r>
              <a:rPr lang="en-US" baseline="0" dirty="0"/>
              <a:t>Consistent – </a:t>
            </a:r>
            <a:r>
              <a:rPr lang="en-US" baseline="0" dirty="0" err="1"/>
              <a:t>Stateful</a:t>
            </a:r>
            <a:r>
              <a:rPr lang="en-US" baseline="0" dirty="0"/>
              <a:t> service storage is guaranteed to be consistent</a:t>
            </a:r>
          </a:p>
          <a:p>
            <a:r>
              <a:rPr lang="en-US" baseline="0" dirty="0"/>
              <a:t>Stateless vs </a:t>
            </a:r>
            <a:r>
              <a:rPr lang="en-US" baseline="0" dirty="0" err="1"/>
              <a:t>Stateful</a:t>
            </a:r>
            <a:r>
              <a:rPr lang="en-US" baseline="0" dirty="0"/>
              <a:t> – main difference is that </a:t>
            </a:r>
            <a:r>
              <a:rPr lang="en-US" baseline="0" dirty="0" err="1"/>
              <a:t>Stateful</a:t>
            </a:r>
            <a:r>
              <a:rPr lang="en-US" baseline="0" dirty="0"/>
              <a:t> has state available to it in the form of reliable collections – persisted across all instances of the service, because it’s transaction-based – I’ll show some code demonstrating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8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47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53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over Reliable</a:t>
            </a:r>
            <a:r>
              <a:rPr lang="en-US" baseline="0"/>
              <a:t> Services – most things hosted in Service fabric can be broken down into one of those two services</a:t>
            </a:r>
          </a:p>
          <a:p>
            <a:r>
              <a:rPr lang="en-US" baseline="0"/>
              <a:t>If you deploy a Web API, it’s created in service fabric as a stateless reliable service. Reliable Actors are </a:t>
            </a:r>
            <a:r>
              <a:rPr lang="en-US" baseline="0" err="1"/>
              <a:t>stateful</a:t>
            </a:r>
            <a:endParaRPr lang="en-US"/>
          </a:p>
          <a:p>
            <a:r>
              <a:rPr lang="en-US"/>
              <a:t>Look up Orleans – code is on GitHub</a:t>
            </a:r>
          </a:p>
          <a:p>
            <a:r>
              <a:rPr lang="en-US"/>
              <a:t>Pattern is used</a:t>
            </a:r>
            <a:r>
              <a:rPr lang="en-US" baseline="0"/>
              <a:t> for Halo 5 servers</a:t>
            </a:r>
          </a:p>
          <a:p>
            <a:r>
              <a:rPr lang="en-US" baseline="0"/>
              <a:t>Talk about how actors are started and garbage-collected virtually – when one stays inactive it’s closed down; when a new one is needed, one is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7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back to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798D97-4F1A-45AD-9456-56694CFCDF4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0396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Diagramming – implementation of Video Store, components that are needed, how they fit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96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back to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2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5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Talk about questions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https://github.com/kimblesa/tallan-service-fabric-roadshow</a:t>
            </a:r>
          </a:p>
          <a:p>
            <a:endParaRPr lang="en-US"/>
          </a:p>
          <a:p>
            <a:r>
              <a:rPr lang="en-US"/>
              <a:t>Quickly discuss service fabric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63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59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83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91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Outpu</a:t>
            </a:r>
            <a:r>
              <a:rPr lang="en-US" baseline="0"/>
              <a:t>t from event hub supports HTTPS/</a:t>
            </a:r>
            <a:r>
              <a:rPr lang="en-US" baseline="0" err="1"/>
              <a:t>AMQP</a:t>
            </a:r>
            <a:endParaRPr lang="en-US" baseline="0"/>
          </a:p>
          <a:p>
            <a:r>
              <a:rPr lang="en-US" baseline="0"/>
              <a:t>Talk about Shared Access Signatures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798D97-4F1A-45AD-9456-56694CFCDF4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6036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55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5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2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from Event</a:t>
            </a:r>
            <a:r>
              <a:rPr lang="en-US" baseline="0"/>
              <a:t> Hub, </a:t>
            </a:r>
            <a:r>
              <a:rPr lang="en-US" baseline="0" err="1"/>
              <a:t>IOT</a:t>
            </a:r>
            <a:r>
              <a:rPr lang="en-US" baseline="0"/>
              <a:t> Hub (quickly talk about differences), local storage</a:t>
            </a:r>
          </a:p>
          <a:p>
            <a:r>
              <a:rPr lang="en-US" baseline="0"/>
              <a:t>Outputs to SQL, event hub, service bus, Data Lake,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6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52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5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97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</a:t>
            </a:r>
            <a:r>
              <a:rPr lang="en-US" baseline="0"/>
              <a:t> usage – what we’ve done in the past – fingerprint </a:t>
            </a:r>
            <a:r>
              <a:rPr lang="en-US" baseline="0" err="1"/>
              <a:t>POC</a:t>
            </a:r>
            <a:r>
              <a:rPr lang="en-US" baseline="0"/>
              <a:t>, Fielding systems, </a:t>
            </a:r>
            <a:r>
              <a:rPr lang="en-US" baseline="0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1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37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83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4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30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bullet points</a:t>
            </a:r>
          </a:p>
          <a:p>
            <a:r>
              <a:rPr lang="en-US"/>
              <a:t>Configuration first</a:t>
            </a:r>
          </a:p>
          <a:p>
            <a:endParaRPr lang="en-US"/>
          </a:p>
          <a:p>
            <a:r>
              <a:rPr lang="en-US"/>
              <a:t>Microsoft Flow also built</a:t>
            </a:r>
            <a:r>
              <a:rPr lang="en-US" baseline="0"/>
              <a:t> on top of Logic Apps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6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16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continuous,</a:t>
            </a:r>
            <a:r>
              <a:rPr lang="en-US" baseline="0"/>
              <a:t> on demand, or scheduled</a:t>
            </a:r>
            <a:endParaRPr lang="en-US"/>
          </a:p>
          <a:p>
            <a:r>
              <a:rPr lang="en-US"/>
              <a:t>Supported: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.bat, .exe (using windows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.ps1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bash);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python);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node); .jar (using java)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hooks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Azure elements like Azure Storage and Service Bugs</a:t>
            </a: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Binds to C# primitives like Stream, string,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for remote debugging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PaaS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Service plans define: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(West US, East US, etc.)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count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(one, two, three instances, etc.)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size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(Small, Medium, Large)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(Free, Shared, Basic, Standard, Premium)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2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Run continuous,</a:t>
            </a:r>
            <a:r>
              <a:rPr lang="en-US" baseline="0"/>
              <a:t> on demand, or scheduled</a:t>
            </a:r>
            <a:endParaRPr lang="en-US"/>
          </a:p>
          <a:p>
            <a:r>
              <a:rPr lang="en-US"/>
              <a:t>Supported: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.bat, .exe (using windows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.ps1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bash);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python); .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(using node); .jar (using java)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hooks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Azure elements like Azure Storage and Service Bugs</a:t>
            </a: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Binds to C# primitives like Stream, string,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for remote debugging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96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05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356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</a:t>
            </a:r>
            <a:r>
              <a:rPr lang="en-US" baseline="0"/>
              <a:t>to </a:t>
            </a:r>
            <a:r>
              <a:rPr lang="EN-US" baseline="0"/>
              <a:t>Logic Apps, running within the aegis of App Services</a:t>
            </a:r>
            <a:endParaRPr lang="en-US" baseline="0"/>
          </a:p>
          <a:p>
            <a:r>
              <a:rPr lang="EN-US"/>
              <a:t>Logic Apps are </a:t>
            </a:r>
            <a:r>
              <a:rPr lang="EN-US" i="1"/>
              <a:t>configuration-first – </a:t>
            </a:r>
            <a:r>
              <a:rPr lang="EN-US"/>
              <a:t>good for building orchestrations with other services, workflows, </a:t>
            </a:r>
            <a:r>
              <a:rPr lang="EN-US" err="1"/>
              <a:t>etc</a:t>
            </a:r>
            <a:r>
              <a:rPr lang="EN-US"/>
              <a:t> (Microsoft Flow is built on top of Logic Apps, is more user-friendly, don't need developer support)</a:t>
            </a:r>
            <a:endParaRPr lang="en-US"/>
          </a:p>
          <a:p>
            <a:r>
              <a:rPr lang="EN-US"/>
              <a:t>Functions is </a:t>
            </a:r>
            <a:r>
              <a:rPr lang="EN-US" i="1"/>
              <a:t>code first – </a:t>
            </a:r>
            <a:r>
              <a:rPr lang="EN-US"/>
              <a:t>you write and deploy code to Azure App Services, which runs it on-demand (Functions are an evolution on </a:t>
            </a:r>
            <a:r>
              <a:rPr lang="EN-US" err="1"/>
              <a:t>WebJobs</a:t>
            </a:r>
            <a:r>
              <a:rPr lang="EN-US"/>
              <a:t> and improve upon them)</a:t>
            </a:r>
            <a:endParaRPr lang="en-US"/>
          </a:p>
          <a:p>
            <a:r>
              <a:rPr lang="EN-US"/>
              <a:t>Functions support many different languages and technologies – </a:t>
            </a:r>
            <a:r>
              <a:rPr lang="EN-US" err="1"/>
              <a:t>NuGet</a:t>
            </a:r>
            <a:r>
              <a:rPr lang="EN-US"/>
              <a:t> and </a:t>
            </a:r>
            <a:r>
              <a:rPr lang="EN-US" err="1"/>
              <a:t>NPM</a:t>
            </a:r>
            <a:r>
              <a:rPr lang="EN-US"/>
              <a:t> are supported</a:t>
            </a:r>
            <a:endParaRPr lang="en-US"/>
          </a:p>
          <a:p>
            <a:r>
              <a:rPr lang="EN-US"/>
              <a:t>Pay-per-use – can either pay dynamically, or include them on an existing App Service plan for little to no extra </a:t>
            </a:r>
            <a:r>
              <a:rPr lang="EN-US" err="1"/>
              <a:t>cost.Even</a:t>
            </a:r>
            <a:r>
              <a:rPr lang="EN-US"/>
              <a:t> the dynamic pricing grants you a million executions free per month.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24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95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Twitter, fix </a:t>
            </a:r>
            <a:r>
              <a:rPr lang="en-US" err="1"/>
              <a:t>Twilio</a:t>
            </a:r>
            <a:r>
              <a:rPr lang="en-US"/>
              <a:t> notification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9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a quick primer on .NET Core</a:t>
            </a:r>
            <a:r>
              <a:rPr lang="en-US" baseline="0"/>
              <a:t> – it’s the latest and greatest from Microsoft and the path for new development moving forward</a:t>
            </a:r>
            <a:endParaRPr lang="en-US"/>
          </a:p>
          <a:p>
            <a:r>
              <a:rPr lang="en-US"/>
              <a:t>I shamelessly ripped that quote from Scott</a:t>
            </a:r>
            <a:r>
              <a:rPr lang="en-US" baseline="0"/>
              <a:t> </a:t>
            </a:r>
            <a:r>
              <a:rPr lang="en-US" baseline="0" err="1"/>
              <a:t>Hanselman’s</a:t>
            </a:r>
            <a:r>
              <a:rPr lang="en-US" baseline="0"/>
              <a:t> blog announcing .NET Core</a:t>
            </a:r>
          </a:p>
          <a:p>
            <a:r>
              <a:rPr lang="en-US" baseline="0"/>
              <a:t>.NET Core replaces .NET 5, ASP.NET Core replaces ASP.NET 5</a:t>
            </a:r>
          </a:p>
          <a:p>
            <a:r>
              <a:rPr lang="en-US" baseline="0"/>
              <a:t>.NET 4.6 still exists and has more functionality and is more stable than Core, but you can expect the functionality and stability gap to narrow over time</a:t>
            </a:r>
          </a:p>
          <a:p>
            <a:r>
              <a:rPr lang="en-US" baseline="0"/>
              <a:t>Cross-Platform: the .NET runtime runs on many different platforms – </a:t>
            </a:r>
            <a:r>
              <a:rPr lang="en-US" baseline="0" err="1"/>
              <a:t>RedHat</a:t>
            </a:r>
            <a:r>
              <a:rPr lang="en-US" baseline="0"/>
              <a:t>, Ubuntu, </a:t>
            </a:r>
            <a:r>
              <a:rPr lang="en-US" baseline="0" err="1"/>
              <a:t>etc</a:t>
            </a:r>
            <a:endParaRPr lang="en-US" baseline="0"/>
          </a:p>
          <a:p>
            <a:r>
              <a:rPr lang="en-US" baseline="0"/>
              <a:t>Rebuilt for scalability, better support for dependency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Rebuilt for scalability, better support for dependency injection</a:t>
            </a:r>
          </a:p>
          <a:p>
            <a:endParaRPr lang="en-US" baseline="0"/>
          </a:p>
          <a:p>
            <a:r>
              <a:rPr lang="en-US" baseline="0"/>
              <a:t>Why? Because it’s modular – your version of the runtime is different than the one running on a server hosted in Azure – </a:t>
            </a:r>
            <a:r>
              <a:rPr lang="en-US" baseline="0" err="1"/>
              <a:t>NuGet</a:t>
            </a:r>
            <a:r>
              <a:rPr lang="en-US" baseline="0"/>
              <a:t> is front and center in adding packages to your version of the .NET core platform.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7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So what does that all mean? </a:t>
            </a:r>
            <a:r>
              <a:rPr lang="en-US" baseline="0" err="1"/>
              <a:t>Dotnet</a:t>
            </a:r>
            <a:r>
              <a:rPr lang="en-US" baseline="0"/>
              <a:t> core is easy to use -- </a:t>
            </a:r>
          </a:p>
          <a:p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new – makes new </a:t>
            </a:r>
            <a:r>
              <a:rPr lang="en-US" baseline="0" err="1"/>
              <a:t>project.json</a:t>
            </a:r>
            <a:r>
              <a:rPr lang="en-US" baseline="0"/>
              <a:t>, defines version, framework information, and dependencies; makes a hello world program in </a:t>
            </a:r>
            <a:r>
              <a:rPr lang="en-US" baseline="0" err="1"/>
              <a:t>Program.cs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restore – pull down </a:t>
            </a:r>
            <a:r>
              <a:rPr lang="en-US" baseline="0" err="1"/>
              <a:t>NuGet</a:t>
            </a:r>
            <a:r>
              <a:rPr lang="en-US" baseline="0"/>
              <a:t> packages based on dependencies defined in </a:t>
            </a:r>
            <a:r>
              <a:rPr lang="en-US" baseline="0" err="1"/>
              <a:t>project.json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run – compiles and runs the project</a:t>
            </a:r>
          </a:p>
          <a:p>
            <a:endParaRPr lang="en-US" baseline="0"/>
          </a:p>
          <a:p>
            <a:r>
              <a:rPr lang="en-US" baseline="0"/>
              <a:t>Do quick demo of creating a project</a:t>
            </a:r>
          </a:p>
          <a:p>
            <a:endParaRPr lang="en-US" baseline="0"/>
          </a:p>
          <a:p>
            <a:r>
              <a:rPr lang="en-US" sz="1400" baseline="0"/>
              <a:t>Making new </a:t>
            </a:r>
            <a:r>
              <a:rPr lang="en-US" sz="1400" baseline="0" err="1"/>
              <a:t>.net</a:t>
            </a:r>
            <a:r>
              <a:rPr lang="en-US" sz="1400" baseline="0"/>
              <a:t> core project from command line is pretty simple as well</a:t>
            </a:r>
          </a:p>
          <a:p>
            <a:r>
              <a:rPr lang="en-US" sz="1400" baseline="0"/>
              <a:t>Can use Visual Studio Community or VS Code (cross-platform editor, written in typescript)</a:t>
            </a:r>
            <a:endParaRPr lang="en-US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So what does that all mean? </a:t>
            </a:r>
            <a:r>
              <a:rPr lang="en-US" baseline="0" err="1"/>
              <a:t>Dotnet</a:t>
            </a:r>
            <a:r>
              <a:rPr lang="en-US" baseline="0"/>
              <a:t> core is easy to use -- </a:t>
            </a:r>
          </a:p>
          <a:p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new – makes new </a:t>
            </a:r>
            <a:r>
              <a:rPr lang="en-US" baseline="0" err="1"/>
              <a:t>project.json</a:t>
            </a:r>
            <a:r>
              <a:rPr lang="en-US" baseline="0"/>
              <a:t>, defines version, framework information, and dependencies; makes a hello world program in </a:t>
            </a:r>
            <a:r>
              <a:rPr lang="en-US" baseline="0" err="1"/>
              <a:t>Program.cs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restore – pull down </a:t>
            </a:r>
            <a:r>
              <a:rPr lang="en-US" baseline="0" err="1"/>
              <a:t>NuGet</a:t>
            </a:r>
            <a:r>
              <a:rPr lang="en-US" baseline="0"/>
              <a:t> packages based on dependencies defined in </a:t>
            </a:r>
            <a:r>
              <a:rPr lang="en-US" baseline="0" err="1"/>
              <a:t>project.json</a:t>
            </a:r>
            <a:endParaRPr lang="en-US" baseline="0"/>
          </a:p>
          <a:p>
            <a:r>
              <a:rPr lang="en-US" baseline="0" err="1"/>
              <a:t>dotnet</a:t>
            </a:r>
            <a:r>
              <a:rPr lang="en-US" baseline="0"/>
              <a:t> run – compiles and runs the project</a:t>
            </a:r>
          </a:p>
          <a:p>
            <a:endParaRPr lang="en-US" baseline="0"/>
          </a:p>
          <a:p>
            <a:r>
              <a:rPr lang="en-US" baseline="0"/>
              <a:t>Do quick demo of creating a project</a:t>
            </a:r>
          </a:p>
          <a:p>
            <a:endParaRPr lang="en-US" baseline="0"/>
          </a:p>
          <a:p>
            <a:r>
              <a:rPr lang="en-US" sz="1400" baseline="0"/>
              <a:t>Making new </a:t>
            </a:r>
            <a:r>
              <a:rPr lang="en-US" sz="1400" baseline="0" err="1"/>
              <a:t>.net</a:t>
            </a:r>
            <a:r>
              <a:rPr lang="en-US" sz="1400" baseline="0"/>
              <a:t> core project from command line is pretty simple as well</a:t>
            </a:r>
          </a:p>
          <a:p>
            <a:r>
              <a:rPr lang="en-US" sz="1400" baseline="0"/>
              <a:t>Can use Visual Studio Community or VS Code (cross-platform editor, written in typescript)</a:t>
            </a:r>
            <a:endParaRPr lang="en-US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SLOW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98D97-4F1A-45AD-9456-56694CFCDF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2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71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65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51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512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8334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23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290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259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502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1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8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874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604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3779100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2606779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462734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3779100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462734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3776697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460331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92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81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401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96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31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0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1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71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572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Lar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320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Large_Grey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5350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2col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17432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2484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23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ortfolio_2col_Bl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36104" y="365125"/>
            <a:ext cx="5217695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950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Portfolio_2col_Blue_1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17432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2484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518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Portfolio_2col_Blue_2">
    <p:bg>
      <p:bgPr>
        <a:solidFill>
          <a:srgbClr val="57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36104" y="365125"/>
            <a:ext cx="5217695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5105400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94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line_SubHead_Para tx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855788"/>
            <a:ext cx="10515600" cy="401957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585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53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9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765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0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5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621626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83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81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4272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3461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3248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0978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85192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260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777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3678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346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7901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90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8173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025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2156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47719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55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59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369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14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401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5995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78835" y="5073446"/>
            <a:ext cx="7053456" cy="72005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8835" y="5821318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220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_Image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8686" y="4919350"/>
            <a:ext cx="4250162" cy="1146998"/>
          </a:xfrm>
        </p:spPr>
        <p:txBody>
          <a:bodyPr anchor="b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8686" y="6094162"/>
            <a:ext cx="3868024" cy="36805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588" y="4742618"/>
            <a:ext cx="1780066" cy="1819580"/>
          </a:xfrm>
        </p:spPr>
        <p:txBody>
          <a:bodyPr anchor="ctr"/>
          <a:lstStyle/>
          <a:p>
            <a:r>
              <a:rPr lang="en-US"/>
              <a:t>Click icon to add picture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69" y="5288132"/>
            <a:ext cx="1302566" cy="72855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2743200" y="4742618"/>
            <a:ext cx="6824" cy="181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31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Clien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10900" y="344303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10900" y="461784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10901" y="1382885"/>
            <a:ext cx="2249798" cy="1369995"/>
          </a:xfrm>
        </p:spPr>
        <p:txBody>
          <a:bodyPr anchor="b"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4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4775751" cy="1146998"/>
          </a:xfrm>
        </p:spPr>
        <p:txBody>
          <a:bodyPr anchor="b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49000" y="3760592"/>
            <a:ext cx="3417797" cy="64476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824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arallelogram 5"/>
          <p:cNvSpPr/>
          <p:nvPr userDrawn="1"/>
        </p:nvSpPr>
        <p:spPr>
          <a:xfrm>
            <a:off x="717239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lvl="0"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3957613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742828" y="2513176"/>
            <a:ext cx="4375431" cy="2388434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668" h="1079584">
                <a:moveTo>
                  <a:pt x="0" y="1079584"/>
                </a:moveTo>
                <a:lnTo>
                  <a:pt x="1481144" y="3871"/>
                </a:lnTo>
                <a:lnTo>
                  <a:pt x="5070668" y="0"/>
                </a:lnTo>
                <a:lnTo>
                  <a:pt x="3579812" y="1078834"/>
                </a:lnTo>
                <a:lnTo>
                  <a:pt x="0" y="107958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Ins="914400"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42827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57612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172398" y="2513176"/>
            <a:ext cx="4375431" cy="2388434"/>
          </a:xfrm>
        </p:spPr>
        <p:txBody>
          <a:bodyPr lIns="1097280" rIns="1097280" anchor="ctr">
            <a:noAutofit/>
          </a:bodyPr>
          <a:lstStyle>
            <a:lvl1pPr marL="0" indent="0" algn="ctr">
              <a:buNone/>
              <a:tabLst>
                <a:tab pos="1489075" algn="l"/>
              </a:tabLst>
              <a:defRPr sz="2400">
                <a:solidFill>
                  <a:schemeClr val="bg1"/>
                </a:solidFill>
              </a:defRPr>
            </a:lvl1pPr>
            <a:lvl2pPr marL="457200" indent="0" algn="l">
              <a:buNone/>
              <a:defRPr sz="2400"/>
            </a:lvl2pPr>
            <a:lvl3pPr marL="914400" indent="0" algn="l">
              <a:buNone/>
              <a:defRPr sz="2400"/>
            </a:lvl3pPr>
            <a:lvl4pPr marL="1371600" indent="0" algn="l">
              <a:buNone/>
              <a:defRPr sz="2400"/>
            </a:lvl4pPr>
            <a:lvl5pPr marL="1828800" indent="0" algn="l">
              <a:buNone/>
              <a:defRPr sz="2400"/>
            </a:lvl5pPr>
          </a:lstStyle>
          <a:p>
            <a:pPr lvl="0"/>
            <a:r>
              <a:rPr lang="en-US"/>
              <a:t>Edit Master </a:t>
            </a:r>
          </a:p>
          <a:p>
            <a:pPr lvl="0"/>
            <a:r>
              <a:rPr lang="en-US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5444350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5"/>
          <p:cNvSpPr/>
          <p:nvPr/>
        </p:nvSpPr>
        <p:spPr>
          <a:xfrm>
            <a:off x="-16939" y="1513148"/>
            <a:ext cx="4907619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419" h="261441">
                <a:moveTo>
                  <a:pt x="920" y="256809"/>
                </a:moveTo>
                <a:cubicBezTo>
                  <a:pt x="4875" y="258074"/>
                  <a:pt x="5922" y="10764"/>
                  <a:pt x="0" y="3871"/>
                </a:cubicBezTo>
                <a:lnTo>
                  <a:pt x="5687419" y="0"/>
                </a:lnTo>
                <a:lnTo>
                  <a:pt x="5260469" y="261441"/>
                </a:lnTo>
                <a:lnTo>
                  <a:pt x="920" y="25680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5"/>
          <p:cNvSpPr/>
          <p:nvPr/>
        </p:nvSpPr>
        <p:spPr>
          <a:xfrm>
            <a:off x="-5563" y="2416422"/>
            <a:ext cx="4334041" cy="582310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665637 w 5687419"/>
              <a:gd name="connsiteY0" fmla="*/ 26056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665637 w 5687419"/>
              <a:gd name="connsiteY4" fmla="*/ 260566 h 261441"/>
              <a:gd name="connsiteX0" fmla="*/ 670455 w 5692237"/>
              <a:gd name="connsiteY0" fmla="*/ 260566 h 261441"/>
              <a:gd name="connsiteX1" fmla="*/ 0 w 5692237"/>
              <a:gd name="connsiteY1" fmla="*/ 5750 h 261441"/>
              <a:gd name="connsiteX2" fmla="*/ 5692237 w 5692237"/>
              <a:gd name="connsiteY2" fmla="*/ 0 h 261441"/>
              <a:gd name="connsiteX3" fmla="*/ 5265287 w 5692237"/>
              <a:gd name="connsiteY3" fmla="*/ 261441 h 261441"/>
              <a:gd name="connsiteX4" fmla="*/ 670455 w 5692237"/>
              <a:gd name="connsiteY4" fmla="*/ 260566 h 261441"/>
              <a:gd name="connsiteX0" fmla="*/ 920 w 5022702"/>
              <a:gd name="connsiteY0" fmla="*/ 260566 h 261441"/>
              <a:gd name="connsiteX1" fmla="*/ 0 w 5022702"/>
              <a:gd name="connsiteY1" fmla="*/ 1992 h 261441"/>
              <a:gd name="connsiteX2" fmla="*/ 5022702 w 5022702"/>
              <a:gd name="connsiteY2" fmla="*/ 0 h 261441"/>
              <a:gd name="connsiteX3" fmla="*/ 4595752 w 5022702"/>
              <a:gd name="connsiteY3" fmla="*/ 261441 h 261441"/>
              <a:gd name="connsiteX4" fmla="*/ 920 w 5022702"/>
              <a:gd name="connsiteY4" fmla="*/ 260566 h 261441"/>
              <a:gd name="connsiteX0" fmla="*/ 920 w 5022702"/>
              <a:gd name="connsiteY0" fmla="*/ 262332 h 263207"/>
              <a:gd name="connsiteX1" fmla="*/ 0 w 5022702"/>
              <a:gd name="connsiteY1" fmla="*/ 0 h 263207"/>
              <a:gd name="connsiteX2" fmla="*/ 5022702 w 5022702"/>
              <a:gd name="connsiteY2" fmla="*/ 1766 h 263207"/>
              <a:gd name="connsiteX3" fmla="*/ 4595752 w 5022702"/>
              <a:gd name="connsiteY3" fmla="*/ 263207 h 263207"/>
              <a:gd name="connsiteX4" fmla="*/ 920 w 5022702"/>
              <a:gd name="connsiteY4" fmla="*/ 262332 h 26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2702" h="263207">
                <a:moveTo>
                  <a:pt x="920" y="262332"/>
                </a:moveTo>
                <a:cubicBezTo>
                  <a:pt x="4875" y="263597"/>
                  <a:pt x="5922" y="6893"/>
                  <a:pt x="0" y="0"/>
                </a:cubicBezTo>
                <a:lnTo>
                  <a:pt x="5022702" y="1766"/>
                </a:lnTo>
                <a:lnTo>
                  <a:pt x="4595752" y="263207"/>
                </a:lnTo>
                <a:lnTo>
                  <a:pt x="920" y="262332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5"/>
          <p:cNvSpPr/>
          <p:nvPr/>
        </p:nvSpPr>
        <p:spPr>
          <a:xfrm>
            <a:off x="-7816" y="3327407"/>
            <a:ext cx="3785204" cy="581266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306705 w 5687419"/>
              <a:gd name="connsiteY0" fmla="*/ 260727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306705 w 5687419"/>
              <a:gd name="connsiteY4" fmla="*/ 260727 h 261441"/>
              <a:gd name="connsiteX0" fmla="*/ 920 w 4381634"/>
              <a:gd name="connsiteY0" fmla="*/ 260727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60727 h 261441"/>
              <a:gd name="connsiteX0" fmla="*/ 920 w 4381634"/>
              <a:gd name="connsiteY0" fmla="*/ 264644 h 264648"/>
              <a:gd name="connsiteX1" fmla="*/ 0 w 4381634"/>
              <a:gd name="connsiteY1" fmla="*/ 1912 h 264648"/>
              <a:gd name="connsiteX2" fmla="*/ 4381634 w 4381634"/>
              <a:gd name="connsiteY2" fmla="*/ 0 h 264648"/>
              <a:gd name="connsiteX3" fmla="*/ 3954684 w 4381634"/>
              <a:gd name="connsiteY3" fmla="*/ 261441 h 264648"/>
              <a:gd name="connsiteX4" fmla="*/ 920 w 4381634"/>
              <a:gd name="connsiteY4" fmla="*/ 264644 h 264648"/>
              <a:gd name="connsiteX0" fmla="*/ 920 w 4381634"/>
              <a:gd name="connsiteY0" fmla="*/ 256808 h 261441"/>
              <a:gd name="connsiteX1" fmla="*/ 0 w 4381634"/>
              <a:gd name="connsiteY1" fmla="*/ 1912 h 261441"/>
              <a:gd name="connsiteX2" fmla="*/ 4381634 w 4381634"/>
              <a:gd name="connsiteY2" fmla="*/ 0 h 261441"/>
              <a:gd name="connsiteX3" fmla="*/ 3954684 w 4381634"/>
              <a:gd name="connsiteY3" fmla="*/ 261441 h 261441"/>
              <a:gd name="connsiteX4" fmla="*/ 920 w 4381634"/>
              <a:gd name="connsiteY4" fmla="*/ 256808 h 261441"/>
              <a:gd name="connsiteX0" fmla="*/ 5943 w 4381634"/>
              <a:gd name="connsiteY0" fmla="*/ 262684 h 262688"/>
              <a:gd name="connsiteX1" fmla="*/ 0 w 4381634"/>
              <a:gd name="connsiteY1" fmla="*/ 1912 h 262688"/>
              <a:gd name="connsiteX2" fmla="*/ 4381634 w 4381634"/>
              <a:gd name="connsiteY2" fmla="*/ 0 h 262688"/>
              <a:gd name="connsiteX3" fmla="*/ 3954684 w 4381634"/>
              <a:gd name="connsiteY3" fmla="*/ 261441 h 262688"/>
              <a:gd name="connsiteX4" fmla="*/ 5943 w 4381634"/>
              <a:gd name="connsiteY4" fmla="*/ 262684 h 262688"/>
              <a:gd name="connsiteX0" fmla="*/ 0 w 4375691"/>
              <a:gd name="connsiteY0" fmla="*/ 266649 h 266653"/>
              <a:gd name="connsiteX1" fmla="*/ 39257 w 4375691"/>
              <a:gd name="connsiteY1" fmla="*/ 0 h 266653"/>
              <a:gd name="connsiteX2" fmla="*/ 4375691 w 4375691"/>
              <a:gd name="connsiteY2" fmla="*/ 3965 h 266653"/>
              <a:gd name="connsiteX3" fmla="*/ 3948741 w 4375691"/>
              <a:gd name="connsiteY3" fmla="*/ 265406 h 266653"/>
              <a:gd name="connsiteX4" fmla="*/ 0 w 4375691"/>
              <a:gd name="connsiteY4" fmla="*/ 266649 h 266653"/>
              <a:gd name="connsiteX0" fmla="*/ 10965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0965 w 4386656"/>
              <a:gd name="connsiteY4" fmla="*/ 262731 h 262735"/>
              <a:gd name="connsiteX0" fmla="*/ 1333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1333 w 4386656"/>
              <a:gd name="connsiteY4" fmla="*/ 262731 h 262735"/>
              <a:gd name="connsiteX0" fmla="*/ 1333 w 4386656"/>
              <a:gd name="connsiteY0" fmla="*/ 257095 h 261488"/>
              <a:gd name="connsiteX1" fmla="*/ 0 w 4386656"/>
              <a:gd name="connsiteY1" fmla="*/ 0 h 261488"/>
              <a:gd name="connsiteX2" fmla="*/ 4386656 w 4386656"/>
              <a:gd name="connsiteY2" fmla="*/ 47 h 261488"/>
              <a:gd name="connsiteX3" fmla="*/ 3959706 w 4386656"/>
              <a:gd name="connsiteY3" fmla="*/ 261488 h 261488"/>
              <a:gd name="connsiteX4" fmla="*/ 1333 w 4386656"/>
              <a:gd name="connsiteY4" fmla="*/ 257095 h 261488"/>
              <a:gd name="connsiteX0" fmla="*/ 6150 w 4386656"/>
              <a:gd name="connsiteY0" fmla="*/ 262731 h 262735"/>
              <a:gd name="connsiteX1" fmla="*/ 0 w 4386656"/>
              <a:gd name="connsiteY1" fmla="*/ 0 h 262735"/>
              <a:gd name="connsiteX2" fmla="*/ 4386656 w 4386656"/>
              <a:gd name="connsiteY2" fmla="*/ 47 h 262735"/>
              <a:gd name="connsiteX3" fmla="*/ 3959706 w 4386656"/>
              <a:gd name="connsiteY3" fmla="*/ 261488 h 262735"/>
              <a:gd name="connsiteX4" fmla="*/ 6150 w 4386656"/>
              <a:gd name="connsiteY4" fmla="*/ 262731 h 26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656" h="262735">
                <a:moveTo>
                  <a:pt x="6150" y="262731"/>
                </a:moveTo>
                <a:cubicBezTo>
                  <a:pt x="10105" y="263996"/>
                  <a:pt x="5922" y="6893"/>
                  <a:pt x="0" y="0"/>
                </a:cubicBezTo>
                <a:lnTo>
                  <a:pt x="4386656" y="47"/>
                </a:lnTo>
                <a:lnTo>
                  <a:pt x="3959706" y="261488"/>
                </a:lnTo>
                <a:lnTo>
                  <a:pt x="6150" y="262731"/>
                </a:lnTo>
                <a:close/>
              </a:path>
            </a:pathLst>
          </a:custGeom>
          <a:solidFill>
            <a:srgbClr val="226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5"/>
          <p:cNvSpPr/>
          <p:nvPr/>
        </p:nvSpPr>
        <p:spPr>
          <a:xfrm>
            <a:off x="-10726" y="4234587"/>
            <a:ext cx="3221829" cy="578507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1954575 w 5687419"/>
              <a:gd name="connsiteY0" fmla="*/ 260726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1954575 w 5687419"/>
              <a:gd name="connsiteY4" fmla="*/ 260726 h 261441"/>
              <a:gd name="connsiteX0" fmla="*/ 5943 w 3738787"/>
              <a:gd name="connsiteY0" fmla="*/ 260726 h 261441"/>
              <a:gd name="connsiteX1" fmla="*/ 0 w 3738787"/>
              <a:gd name="connsiteY1" fmla="*/ 1912 h 261441"/>
              <a:gd name="connsiteX2" fmla="*/ 3738787 w 3738787"/>
              <a:gd name="connsiteY2" fmla="*/ 0 h 261441"/>
              <a:gd name="connsiteX3" fmla="*/ 3311837 w 3738787"/>
              <a:gd name="connsiteY3" fmla="*/ 261441 h 261441"/>
              <a:gd name="connsiteX4" fmla="*/ 5943 w 3738787"/>
              <a:gd name="connsiteY4" fmla="*/ 260726 h 261441"/>
              <a:gd name="connsiteX0" fmla="*/ 920 w 3733764"/>
              <a:gd name="connsiteY0" fmla="*/ 260726 h 261441"/>
              <a:gd name="connsiteX1" fmla="*/ 0 w 3733764"/>
              <a:gd name="connsiteY1" fmla="*/ 1912 h 261441"/>
              <a:gd name="connsiteX2" fmla="*/ 3733764 w 3733764"/>
              <a:gd name="connsiteY2" fmla="*/ 0 h 261441"/>
              <a:gd name="connsiteX3" fmla="*/ 3306814 w 3733764"/>
              <a:gd name="connsiteY3" fmla="*/ 261441 h 261441"/>
              <a:gd name="connsiteX4" fmla="*/ 920 w 3733764"/>
              <a:gd name="connsiteY4" fmla="*/ 260726 h 261441"/>
              <a:gd name="connsiteX0" fmla="*/ 920 w 3733764"/>
              <a:gd name="connsiteY0" fmla="*/ 260773 h 261488"/>
              <a:gd name="connsiteX1" fmla="*/ 0 w 3733764"/>
              <a:gd name="connsiteY1" fmla="*/ 0 h 261488"/>
              <a:gd name="connsiteX2" fmla="*/ 3733764 w 3733764"/>
              <a:gd name="connsiteY2" fmla="*/ 47 h 261488"/>
              <a:gd name="connsiteX3" fmla="*/ 3306814 w 3733764"/>
              <a:gd name="connsiteY3" fmla="*/ 261488 h 261488"/>
              <a:gd name="connsiteX4" fmla="*/ 920 w 3733764"/>
              <a:gd name="connsiteY4" fmla="*/ 260773 h 26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64" h="261488">
                <a:moveTo>
                  <a:pt x="920" y="260773"/>
                </a:moveTo>
                <a:cubicBezTo>
                  <a:pt x="4875" y="262038"/>
                  <a:pt x="5922" y="6893"/>
                  <a:pt x="0" y="0"/>
                </a:cubicBezTo>
                <a:lnTo>
                  <a:pt x="3733764" y="47"/>
                </a:lnTo>
                <a:lnTo>
                  <a:pt x="3306814" y="261488"/>
                </a:lnTo>
                <a:lnTo>
                  <a:pt x="920" y="260773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5"/>
          <p:cNvSpPr/>
          <p:nvPr/>
        </p:nvSpPr>
        <p:spPr>
          <a:xfrm>
            <a:off x="-6753" y="5141873"/>
            <a:ext cx="2658832" cy="578403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  <a:gd name="connsiteX0" fmla="*/ 2531 w 5108058"/>
              <a:gd name="connsiteY0" fmla="*/ 1419914 h 1420240"/>
              <a:gd name="connsiteX1" fmla="*/ 160 w 5108058"/>
              <a:gd name="connsiteY1" fmla="*/ 0 h 1420240"/>
              <a:gd name="connsiteX2" fmla="*/ 5108058 w 5108058"/>
              <a:gd name="connsiteY2" fmla="*/ 434 h 1420240"/>
              <a:gd name="connsiteX3" fmla="*/ 3391347 w 5108058"/>
              <a:gd name="connsiteY3" fmla="*/ 1420240 h 1420240"/>
              <a:gd name="connsiteX4" fmla="*/ 2531 w 5108058"/>
              <a:gd name="connsiteY4" fmla="*/ 1419914 h 1420240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451042 w 5108058"/>
              <a:gd name="connsiteY3" fmla="*/ 297224 h 1419914"/>
              <a:gd name="connsiteX4" fmla="*/ 2531 w 5108058"/>
              <a:gd name="connsiteY4" fmla="*/ 1419914 h 1419914"/>
              <a:gd name="connsiteX0" fmla="*/ 2531 w 5108058"/>
              <a:gd name="connsiteY0" fmla="*/ 1419914 h 1419914"/>
              <a:gd name="connsiteX1" fmla="*/ 160 w 5108058"/>
              <a:gd name="connsiteY1" fmla="*/ 0 h 1419914"/>
              <a:gd name="connsiteX2" fmla="*/ 5108058 w 5108058"/>
              <a:gd name="connsiteY2" fmla="*/ 434 h 1419914"/>
              <a:gd name="connsiteX3" fmla="*/ 4681108 w 5108058"/>
              <a:gd name="connsiteY3" fmla="*/ 261875 h 1419914"/>
              <a:gd name="connsiteX4" fmla="*/ 2531 w 5108058"/>
              <a:gd name="connsiteY4" fmla="*/ 1419914 h 1419914"/>
              <a:gd name="connsiteX0" fmla="*/ 16358 w 5107942"/>
              <a:gd name="connsiteY0" fmla="*/ 272426 h 272426"/>
              <a:gd name="connsiteX1" fmla="*/ 44 w 5107942"/>
              <a:gd name="connsiteY1" fmla="*/ 0 h 272426"/>
              <a:gd name="connsiteX2" fmla="*/ 5107942 w 5107942"/>
              <a:gd name="connsiteY2" fmla="*/ 434 h 272426"/>
              <a:gd name="connsiteX3" fmla="*/ 4680992 w 5107942"/>
              <a:gd name="connsiteY3" fmla="*/ 261875 h 272426"/>
              <a:gd name="connsiteX4" fmla="*/ 16358 w 5107942"/>
              <a:gd name="connsiteY4" fmla="*/ 272426 h 272426"/>
              <a:gd name="connsiteX0" fmla="*/ 0 w 5119471"/>
              <a:gd name="connsiteY0" fmla="*/ 261549 h 261875"/>
              <a:gd name="connsiteX1" fmla="*/ 11573 w 5119471"/>
              <a:gd name="connsiteY1" fmla="*/ 0 h 261875"/>
              <a:gd name="connsiteX2" fmla="*/ 5119471 w 5119471"/>
              <a:gd name="connsiteY2" fmla="*/ 434 h 261875"/>
              <a:gd name="connsiteX3" fmla="*/ 4692521 w 5119471"/>
              <a:gd name="connsiteY3" fmla="*/ 261875 h 261875"/>
              <a:gd name="connsiteX4" fmla="*/ 0 w 5119471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308766"/>
              <a:gd name="connsiteX1" fmla="*/ 4601 w 5112499"/>
              <a:gd name="connsiteY1" fmla="*/ 0 h 308766"/>
              <a:gd name="connsiteX2" fmla="*/ 5112499 w 5112499"/>
              <a:gd name="connsiteY2" fmla="*/ 434 h 308766"/>
              <a:gd name="connsiteX3" fmla="*/ 4685549 w 5112499"/>
              <a:gd name="connsiteY3" fmla="*/ 261875 h 308766"/>
              <a:gd name="connsiteX4" fmla="*/ 0 w 5112499"/>
              <a:gd name="connsiteY4" fmla="*/ 261549 h 308766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549 h 261875"/>
              <a:gd name="connsiteX1" fmla="*/ 4601 w 5112499"/>
              <a:gd name="connsiteY1" fmla="*/ 0 h 261875"/>
              <a:gd name="connsiteX2" fmla="*/ 5112499 w 5112499"/>
              <a:gd name="connsiteY2" fmla="*/ 434 h 261875"/>
              <a:gd name="connsiteX3" fmla="*/ 4685549 w 5112499"/>
              <a:gd name="connsiteY3" fmla="*/ 261875 h 261875"/>
              <a:gd name="connsiteX4" fmla="*/ 0 w 5112499"/>
              <a:gd name="connsiteY4" fmla="*/ 261549 h 261875"/>
              <a:gd name="connsiteX0" fmla="*/ 0 w 5112499"/>
              <a:gd name="connsiteY0" fmla="*/ 261115 h 261441"/>
              <a:gd name="connsiteX1" fmla="*/ 26678 w 5112499"/>
              <a:gd name="connsiteY1" fmla="*/ 1719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2499"/>
              <a:gd name="connsiteY0" fmla="*/ 261115 h 261441"/>
              <a:gd name="connsiteX1" fmla="*/ 4601 w 5112499"/>
              <a:gd name="connsiteY1" fmla="*/ 3871 h 261441"/>
              <a:gd name="connsiteX2" fmla="*/ 5112499 w 5112499"/>
              <a:gd name="connsiteY2" fmla="*/ 0 h 261441"/>
              <a:gd name="connsiteX3" fmla="*/ 4685549 w 5112499"/>
              <a:gd name="connsiteY3" fmla="*/ 261441 h 261441"/>
              <a:gd name="connsiteX4" fmla="*/ 0 w 5112499"/>
              <a:gd name="connsiteY4" fmla="*/ 261115 h 261441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18018"/>
              <a:gd name="connsiteY0" fmla="*/ 280489 h 280493"/>
              <a:gd name="connsiteX1" fmla="*/ 10120 w 5118018"/>
              <a:gd name="connsiteY1" fmla="*/ 3871 h 280493"/>
              <a:gd name="connsiteX2" fmla="*/ 5118018 w 5118018"/>
              <a:gd name="connsiteY2" fmla="*/ 0 h 280493"/>
              <a:gd name="connsiteX3" fmla="*/ 4691068 w 5118018"/>
              <a:gd name="connsiteY3" fmla="*/ 261441 h 280493"/>
              <a:gd name="connsiteX4" fmla="*/ 0 w 5118018"/>
              <a:gd name="connsiteY4" fmla="*/ 280489 h 280493"/>
              <a:gd name="connsiteX0" fmla="*/ 0 w 5134575"/>
              <a:gd name="connsiteY0" fmla="*/ 271878 h 271882"/>
              <a:gd name="connsiteX1" fmla="*/ 26677 w 5134575"/>
              <a:gd name="connsiteY1" fmla="*/ 3871 h 271882"/>
              <a:gd name="connsiteX2" fmla="*/ 5134575 w 5134575"/>
              <a:gd name="connsiteY2" fmla="*/ 0 h 271882"/>
              <a:gd name="connsiteX3" fmla="*/ 4707625 w 5134575"/>
              <a:gd name="connsiteY3" fmla="*/ 261441 h 271882"/>
              <a:gd name="connsiteX4" fmla="*/ 0 w 5134575"/>
              <a:gd name="connsiteY4" fmla="*/ 271878 h 271882"/>
              <a:gd name="connsiteX0" fmla="*/ 0 w 5129056"/>
              <a:gd name="connsiteY0" fmla="*/ 269725 h 269729"/>
              <a:gd name="connsiteX1" fmla="*/ 21158 w 5129056"/>
              <a:gd name="connsiteY1" fmla="*/ 3871 h 269729"/>
              <a:gd name="connsiteX2" fmla="*/ 5129056 w 5129056"/>
              <a:gd name="connsiteY2" fmla="*/ 0 h 269729"/>
              <a:gd name="connsiteX3" fmla="*/ 4702106 w 5129056"/>
              <a:gd name="connsiteY3" fmla="*/ 261441 h 269729"/>
              <a:gd name="connsiteX4" fmla="*/ 0 w 5129056"/>
              <a:gd name="connsiteY4" fmla="*/ 269725 h 269729"/>
              <a:gd name="connsiteX0" fmla="*/ 0 w 5123536"/>
              <a:gd name="connsiteY0" fmla="*/ 263267 h 263271"/>
              <a:gd name="connsiteX1" fmla="*/ 1563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0 w 5123536"/>
              <a:gd name="connsiteY0" fmla="*/ 263267 h 263271"/>
              <a:gd name="connsiteX1" fmla="*/ 21158 w 5123536"/>
              <a:gd name="connsiteY1" fmla="*/ 3871 h 263271"/>
              <a:gd name="connsiteX2" fmla="*/ 5123536 w 5123536"/>
              <a:gd name="connsiteY2" fmla="*/ 0 h 263271"/>
              <a:gd name="connsiteX3" fmla="*/ 4696586 w 5123536"/>
              <a:gd name="connsiteY3" fmla="*/ 261441 h 263271"/>
              <a:gd name="connsiteX4" fmla="*/ 0 w 5123536"/>
              <a:gd name="connsiteY4" fmla="*/ 263267 h 263271"/>
              <a:gd name="connsiteX0" fmla="*/ 563883 w 5687419"/>
              <a:gd name="connsiteY0" fmla="*/ 263267 h 263271"/>
              <a:gd name="connsiteX1" fmla="*/ 0 w 5687419"/>
              <a:gd name="connsiteY1" fmla="*/ 3871 h 263271"/>
              <a:gd name="connsiteX2" fmla="*/ 5687419 w 5687419"/>
              <a:gd name="connsiteY2" fmla="*/ 0 h 263271"/>
              <a:gd name="connsiteX3" fmla="*/ 5260469 w 5687419"/>
              <a:gd name="connsiteY3" fmla="*/ 261441 h 263271"/>
              <a:gd name="connsiteX4" fmla="*/ 563883 w 5687419"/>
              <a:gd name="connsiteY4" fmla="*/ 263267 h 263271"/>
              <a:gd name="connsiteX0" fmla="*/ 920 w 5687419"/>
              <a:gd name="connsiteY0" fmla="*/ 256809 h 261441"/>
              <a:gd name="connsiteX1" fmla="*/ 0 w 5687419"/>
              <a:gd name="connsiteY1" fmla="*/ 3871 h 261441"/>
              <a:gd name="connsiteX2" fmla="*/ 5687419 w 5687419"/>
              <a:gd name="connsiteY2" fmla="*/ 0 h 261441"/>
              <a:gd name="connsiteX3" fmla="*/ 5260469 w 5687419"/>
              <a:gd name="connsiteY3" fmla="*/ 261441 h 261441"/>
              <a:gd name="connsiteX4" fmla="*/ 920 w 5687419"/>
              <a:gd name="connsiteY4" fmla="*/ 256809 h 261441"/>
              <a:gd name="connsiteX0" fmla="*/ 0 w 5686499"/>
              <a:gd name="connsiteY0" fmla="*/ 257744 h 262376"/>
              <a:gd name="connsiteX1" fmla="*/ 2599027 w 5686499"/>
              <a:gd name="connsiteY1" fmla="*/ 0 h 262376"/>
              <a:gd name="connsiteX2" fmla="*/ 5686499 w 5686499"/>
              <a:gd name="connsiteY2" fmla="*/ 935 h 262376"/>
              <a:gd name="connsiteX3" fmla="*/ 5259549 w 5686499"/>
              <a:gd name="connsiteY3" fmla="*/ 262376 h 262376"/>
              <a:gd name="connsiteX4" fmla="*/ 0 w 5686499"/>
              <a:gd name="connsiteY4" fmla="*/ 257744 h 262376"/>
              <a:gd name="connsiteX0" fmla="*/ 0 w 5686499"/>
              <a:gd name="connsiteY0" fmla="*/ 256809 h 261441"/>
              <a:gd name="connsiteX1" fmla="*/ 2599027 w 5686499"/>
              <a:gd name="connsiteY1" fmla="*/ 3871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60147 h 264779"/>
              <a:gd name="connsiteX1" fmla="*/ 2599027 w 5686499"/>
              <a:gd name="connsiteY1" fmla="*/ 0 h 264779"/>
              <a:gd name="connsiteX2" fmla="*/ 5686499 w 5686499"/>
              <a:gd name="connsiteY2" fmla="*/ 3338 h 264779"/>
              <a:gd name="connsiteX3" fmla="*/ 5259549 w 5686499"/>
              <a:gd name="connsiteY3" fmla="*/ 264779 h 264779"/>
              <a:gd name="connsiteX4" fmla="*/ 0 w 5686499"/>
              <a:gd name="connsiteY4" fmla="*/ 260147 h 264779"/>
              <a:gd name="connsiteX0" fmla="*/ 0 w 5686499"/>
              <a:gd name="connsiteY0" fmla="*/ 256809 h 261441"/>
              <a:gd name="connsiteX1" fmla="*/ 2605189 w 5686499"/>
              <a:gd name="connsiteY1" fmla="*/ 6274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0 w 5686499"/>
              <a:gd name="connsiteY0" fmla="*/ 256809 h 261441"/>
              <a:gd name="connsiteX1" fmla="*/ 2605190 w 5686499"/>
              <a:gd name="connsiteY1" fmla="*/ 1468 h 261441"/>
              <a:gd name="connsiteX2" fmla="*/ 5686499 w 5686499"/>
              <a:gd name="connsiteY2" fmla="*/ 0 h 261441"/>
              <a:gd name="connsiteX3" fmla="*/ 5259549 w 5686499"/>
              <a:gd name="connsiteY3" fmla="*/ 261441 h 261441"/>
              <a:gd name="connsiteX4" fmla="*/ 0 w 5686499"/>
              <a:gd name="connsiteY4" fmla="*/ 256809 h 261441"/>
              <a:gd name="connsiteX0" fmla="*/ 13240 w 3081309"/>
              <a:gd name="connsiteY0" fmla="*/ 259212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13240 w 3081309"/>
              <a:gd name="connsiteY4" fmla="*/ 259212 h 261441"/>
              <a:gd name="connsiteX0" fmla="*/ 3196 w 3081309"/>
              <a:gd name="connsiteY0" fmla="*/ 261171 h 261441"/>
              <a:gd name="connsiteX1" fmla="*/ 0 w 3081309"/>
              <a:gd name="connsiteY1" fmla="*/ 1468 h 261441"/>
              <a:gd name="connsiteX2" fmla="*/ 3081309 w 3081309"/>
              <a:gd name="connsiteY2" fmla="*/ 0 h 261441"/>
              <a:gd name="connsiteX3" fmla="*/ 2654359 w 3081309"/>
              <a:gd name="connsiteY3" fmla="*/ 261441 h 261441"/>
              <a:gd name="connsiteX4" fmla="*/ 3196 w 3081309"/>
              <a:gd name="connsiteY4" fmla="*/ 261171 h 26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1309" h="261441">
                <a:moveTo>
                  <a:pt x="3196" y="261171"/>
                </a:moveTo>
                <a:cubicBezTo>
                  <a:pt x="7151" y="262436"/>
                  <a:pt x="5922" y="8361"/>
                  <a:pt x="0" y="1468"/>
                </a:cubicBezTo>
                <a:lnTo>
                  <a:pt x="3081309" y="0"/>
                </a:lnTo>
                <a:lnTo>
                  <a:pt x="2654359" y="261441"/>
                </a:lnTo>
                <a:lnTo>
                  <a:pt x="3196" y="261171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49921" y="1581388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90680" y="2521336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2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28478" y="3423889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3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77387" y="429830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4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211103" y="5210113"/>
            <a:ext cx="6003879" cy="510163"/>
          </a:xfrm>
        </p:spPr>
        <p:txBody>
          <a:bodyPr>
            <a:noAutofit/>
          </a:bodyPr>
          <a:lstStyle>
            <a:lvl1pPr marL="457200" indent="-457200">
              <a:buClr>
                <a:srgbClr val="ACACAC"/>
              </a:buClr>
              <a:buFont typeface="+mj-lt"/>
              <a:buAutoNum type="arabicPeriod" startAt="5"/>
              <a:defRPr sz="2800">
                <a:solidFill>
                  <a:srgbClr val="575757"/>
                </a:solidFill>
              </a:defRPr>
            </a:lvl1pPr>
            <a:lvl2pPr marL="914400" indent="-457200">
              <a:buFont typeface="+mj-lt"/>
              <a:buAutoNum type="arabicPeriod"/>
              <a:defRPr sz="2800"/>
            </a:lvl2pPr>
            <a:lvl3pPr marL="1257300" indent="-342900">
              <a:buFont typeface="+mj-lt"/>
              <a:buAutoNum type="arabicPeriod"/>
              <a:defRPr sz="2800"/>
            </a:lvl3pPr>
            <a:lvl4pPr marL="1714500" indent="-342900">
              <a:buFont typeface="+mj-lt"/>
              <a:buAutoNum type="arabicPeriod"/>
              <a:defRPr sz="2800"/>
            </a:lvl4pPr>
            <a:lvl5pPr marL="2171700" indent="-342900">
              <a:buFont typeface="+mj-lt"/>
              <a:buAutoNum type="arabicPeriod"/>
              <a:defRPr sz="2800"/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800"/>
            </a:lvl6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284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89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8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6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ang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arallelogram 5"/>
          <p:cNvSpPr/>
          <p:nvPr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01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33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038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305232"/>
            <a:ext cx="10515600" cy="4638368"/>
          </a:xfrm>
        </p:spPr>
        <p:txBody>
          <a:bodyPr anchor="ctr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1246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Image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1392071"/>
            <a:ext cx="10515600" cy="45720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078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838200" y="1400636"/>
            <a:ext cx="10515600" cy="456264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576793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2834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Para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556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SubHead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5054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line_Bullets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8200" y="1378424"/>
            <a:ext cx="10515600" cy="4496938"/>
          </a:xfrm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205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SubHead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933576"/>
            <a:ext cx="4572000" cy="4243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3192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2c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6610"/>
            <a:ext cx="4572000" cy="42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4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_a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43488" y="2803730"/>
            <a:ext cx="6081107" cy="1071410"/>
          </a:xfrm>
        </p:spPr>
        <p:txBody>
          <a:bodyPr anchor="b">
            <a:noAutofit/>
          </a:bodyPr>
          <a:lstStyle>
            <a:lvl1pPr algn="r">
              <a:defRPr sz="4400" cap="none" baseline="0">
                <a:solidFill>
                  <a:srgbClr val="575757"/>
                </a:solidFill>
                <a:latin typeface="+mj-lt"/>
              </a:defRPr>
            </a:lvl1pPr>
          </a:lstStyle>
          <a:p>
            <a:r>
              <a:rPr lang="en-US"/>
              <a:t>Click to edit Master section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3488" y="3917032"/>
            <a:ext cx="6081712" cy="42068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rgbClr val="ABABAB"/>
                </a:solidFill>
                <a:latin typeface="+mj-lt"/>
                <a:cs typeface="Segoe UI" panose="020B0502040204020203" pitchFamily="34" charset="0"/>
              </a:defRPr>
            </a:lvl1pPr>
            <a:lvl2pPr marL="4572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r">
              <a:buNone/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5313" y="1886575"/>
            <a:ext cx="4907004" cy="3142089"/>
          </a:xfrm>
          <a:custGeom>
            <a:avLst/>
            <a:gdLst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2160587 w 2441581"/>
              <a:gd name="connsiteY3" fmla="*/ 1123975 h 1123975"/>
              <a:gd name="connsiteX4" fmla="*/ 0 w 2441581"/>
              <a:gd name="connsiteY4" fmla="*/ 1123975 h 1123975"/>
              <a:gd name="connsiteX0" fmla="*/ 0 w 2441581"/>
              <a:gd name="connsiteY0" fmla="*/ 1123975 h 1123975"/>
              <a:gd name="connsiteX1" fmla="*/ 280994 w 2441581"/>
              <a:gd name="connsiteY1" fmla="*/ 0 h 1123975"/>
              <a:gd name="connsiteX2" fmla="*/ 2441581 w 2441581"/>
              <a:gd name="connsiteY2" fmla="*/ 0 h 1123975"/>
              <a:gd name="connsiteX3" fmla="*/ 1751012 w 2441581"/>
              <a:gd name="connsiteY3" fmla="*/ 1114450 h 1123975"/>
              <a:gd name="connsiteX4" fmla="*/ 0 w 2441581"/>
              <a:gd name="connsiteY4" fmla="*/ 1123975 h 1123975"/>
              <a:gd name="connsiteX0" fmla="*/ 0 w 2860681"/>
              <a:gd name="connsiteY0" fmla="*/ 1123975 h 1123975"/>
              <a:gd name="connsiteX1" fmla="*/ 700094 w 2860681"/>
              <a:gd name="connsiteY1" fmla="*/ 0 h 1123975"/>
              <a:gd name="connsiteX2" fmla="*/ 2860681 w 2860681"/>
              <a:gd name="connsiteY2" fmla="*/ 0 h 1123975"/>
              <a:gd name="connsiteX3" fmla="*/ 2170112 w 2860681"/>
              <a:gd name="connsiteY3" fmla="*/ 1114450 h 1123975"/>
              <a:gd name="connsiteX4" fmla="*/ 0 w 2860681"/>
              <a:gd name="connsiteY4" fmla="*/ 1123975 h 1123975"/>
              <a:gd name="connsiteX0" fmla="*/ 0 w 3613156"/>
              <a:gd name="connsiteY0" fmla="*/ 1123975 h 1123975"/>
              <a:gd name="connsiteX1" fmla="*/ 700094 w 3613156"/>
              <a:gd name="connsiteY1" fmla="*/ 0 h 1123975"/>
              <a:gd name="connsiteX2" fmla="*/ 3613156 w 3613156"/>
              <a:gd name="connsiteY2" fmla="*/ 43875 h 1123975"/>
              <a:gd name="connsiteX3" fmla="*/ 2170112 w 3613156"/>
              <a:gd name="connsiteY3" fmla="*/ 1114450 h 1123975"/>
              <a:gd name="connsiteX4" fmla="*/ 0 w 3613156"/>
              <a:gd name="connsiteY4" fmla="*/ 1123975 h 1123975"/>
              <a:gd name="connsiteX0" fmla="*/ 0 w 3613156"/>
              <a:gd name="connsiteY0" fmla="*/ 1080100 h 1080100"/>
              <a:gd name="connsiteX1" fmla="*/ 338144 w 3613156"/>
              <a:gd name="connsiteY1" fmla="*/ 8774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8876 h 1088876"/>
              <a:gd name="connsiteX1" fmla="*/ 338144 w 3613156"/>
              <a:gd name="connsiteY1" fmla="*/ 0 h 1088876"/>
              <a:gd name="connsiteX2" fmla="*/ 3613156 w 3613156"/>
              <a:gd name="connsiteY2" fmla="*/ 8776 h 1088876"/>
              <a:gd name="connsiteX3" fmla="*/ 2170112 w 3613156"/>
              <a:gd name="connsiteY3" fmla="*/ 1079351 h 1088876"/>
              <a:gd name="connsiteX4" fmla="*/ 0 w 3613156"/>
              <a:gd name="connsiteY4" fmla="*/ 1088876 h 1088876"/>
              <a:gd name="connsiteX0" fmla="*/ 0 w 3613156"/>
              <a:gd name="connsiteY0" fmla="*/ 1080100 h 1080100"/>
              <a:gd name="connsiteX1" fmla="*/ 338144 w 3613156"/>
              <a:gd name="connsiteY1" fmla="*/ 4386 h 1080100"/>
              <a:gd name="connsiteX2" fmla="*/ 3613156 w 3613156"/>
              <a:gd name="connsiteY2" fmla="*/ 0 h 1080100"/>
              <a:gd name="connsiteX3" fmla="*/ 2170112 w 3613156"/>
              <a:gd name="connsiteY3" fmla="*/ 1070575 h 1080100"/>
              <a:gd name="connsiteX4" fmla="*/ 0 w 3613156"/>
              <a:gd name="connsiteY4" fmla="*/ 1080100 h 1080100"/>
              <a:gd name="connsiteX0" fmla="*/ 0 w 3613156"/>
              <a:gd name="connsiteY0" fmla="*/ 1080101 h 1080101"/>
              <a:gd name="connsiteX1" fmla="*/ 319094 w 3613156"/>
              <a:gd name="connsiteY1" fmla="*/ 0 h 1080101"/>
              <a:gd name="connsiteX2" fmla="*/ 3613156 w 3613156"/>
              <a:gd name="connsiteY2" fmla="*/ 1 h 1080101"/>
              <a:gd name="connsiteX3" fmla="*/ 2170112 w 3613156"/>
              <a:gd name="connsiteY3" fmla="*/ 1070576 h 1080101"/>
              <a:gd name="connsiteX4" fmla="*/ 0 w 3613156"/>
              <a:gd name="connsiteY4" fmla="*/ 1080101 h 1080101"/>
              <a:gd name="connsiteX0" fmla="*/ 0 w 4470406"/>
              <a:gd name="connsiteY0" fmla="*/ 1066939 h 1070576"/>
              <a:gd name="connsiteX1" fmla="*/ 1176344 w 4470406"/>
              <a:gd name="connsiteY1" fmla="*/ 0 h 1070576"/>
              <a:gd name="connsiteX2" fmla="*/ 4470406 w 4470406"/>
              <a:gd name="connsiteY2" fmla="*/ 1 h 1070576"/>
              <a:gd name="connsiteX3" fmla="*/ 3027362 w 4470406"/>
              <a:gd name="connsiteY3" fmla="*/ 1070576 h 1070576"/>
              <a:gd name="connsiteX4" fmla="*/ 0 w 4470406"/>
              <a:gd name="connsiteY4" fmla="*/ 1066939 h 1070576"/>
              <a:gd name="connsiteX0" fmla="*/ 0 w 5022856"/>
              <a:gd name="connsiteY0" fmla="*/ 1071326 h 1071326"/>
              <a:gd name="connsiteX1" fmla="*/ 1728794 w 5022856"/>
              <a:gd name="connsiteY1" fmla="*/ 0 h 1071326"/>
              <a:gd name="connsiteX2" fmla="*/ 5022856 w 5022856"/>
              <a:gd name="connsiteY2" fmla="*/ 1 h 1071326"/>
              <a:gd name="connsiteX3" fmla="*/ 3579812 w 5022856"/>
              <a:gd name="connsiteY3" fmla="*/ 1070576 h 1071326"/>
              <a:gd name="connsiteX4" fmla="*/ 0 w 5022856"/>
              <a:gd name="connsiteY4" fmla="*/ 1071326 h 1071326"/>
              <a:gd name="connsiteX0" fmla="*/ 0 w 5022856"/>
              <a:gd name="connsiteY0" fmla="*/ 1075713 h 1075713"/>
              <a:gd name="connsiteX1" fmla="*/ 1481144 w 5022856"/>
              <a:gd name="connsiteY1" fmla="*/ 0 h 1075713"/>
              <a:gd name="connsiteX2" fmla="*/ 5022856 w 5022856"/>
              <a:gd name="connsiteY2" fmla="*/ 4388 h 1075713"/>
              <a:gd name="connsiteX3" fmla="*/ 3579812 w 5022856"/>
              <a:gd name="connsiteY3" fmla="*/ 1074963 h 1075713"/>
              <a:gd name="connsiteX4" fmla="*/ 0 w 5022856"/>
              <a:gd name="connsiteY4" fmla="*/ 1075713 h 1075713"/>
              <a:gd name="connsiteX0" fmla="*/ 0 w 5070668"/>
              <a:gd name="connsiteY0" fmla="*/ 1079584 h 1079584"/>
              <a:gd name="connsiteX1" fmla="*/ 1481144 w 5070668"/>
              <a:gd name="connsiteY1" fmla="*/ 3871 h 1079584"/>
              <a:gd name="connsiteX2" fmla="*/ 5070668 w 5070668"/>
              <a:gd name="connsiteY2" fmla="*/ 0 h 1079584"/>
              <a:gd name="connsiteX3" fmla="*/ 3579812 w 5070668"/>
              <a:gd name="connsiteY3" fmla="*/ 1078834 h 1079584"/>
              <a:gd name="connsiteX4" fmla="*/ 0 w 5070668"/>
              <a:gd name="connsiteY4" fmla="*/ 1079584 h 1079584"/>
              <a:gd name="connsiteX0" fmla="*/ 0 w 5070668"/>
              <a:gd name="connsiteY0" fmla="*/ 1079584 h 1418730"/>
              <a:gd name="connsiteX1" fmla="*/ 1481144 w 5070668"/>
              <a:gd name="connsiteY1" fmla="*/ 3871 h 1418730"/>
              <a:gd name="connsiteX2" fmla="*/ 5070668 w 5070668"/>
              <a:gd name="connsiteY2" fmla="*/ 0 h 1418730"/>
              <a:gd name="connsiteX3" fmla="*/ 2778070 w 5070668"/>
              <a:gd name="connsiteY3" fmla="*/ 1418730 h 1418730"/>
              <a:gd name="connsiteX4" fmla="*/ 0 w 5070668"/>
              <a:gd name="connsiteY4" fmla="*/ 1079584 h 1418730"/>
              <a:gd name="connsiteX0" fmla="*/ 0 w 5684175"/>
              <a:gd name="connsiteY0" fmla="*/ 1419480 h 1419480"/>
              <a:gd name="connsiteX1" fmla="*/ 2094651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19480 h 1419480"/>
              <a:gd name="connsiteX1" fmla="*/ 3149 w 5684175"/>
              <a:gd name="connsiteY1" fmla="*/ 3871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0 w 5684175"/>
              <a:gd name="connsiteY0" fmla="*/ 1420991 h 1420991"/>
              <a:gd name="connsiteX1" fmla="*/ 5908 w 5684175"/>
              <a:gd name="connsiteY1" fmla="*/ 0 h 1420991"/>
              <a:gd name="connsiteX2" fmla="*/ 5684175 w 5684175"/>
              <a:gd name="connsiteY2" fmla="*/ 1511 h 1420991"/>
              <a:gd name="connsiteX3" fmla="*/ 3391577 w 5684175"/>
              <a:gd name="connsiteY3" fmla="*/ 1420241 h 1420991"/>
              <a:gd name="connsiteX4" fmla="*/ 0 w 5684175"/>
              <a:gd name="connsiteY4" fmla="*/ 1420991 h 1420991"/>
              <a:gd name="connsiteX0" fmla="*/ 0 w 5684175"/>
              <a:gd name="connsiteY0" fmla="*/ 1419480 h 1419480"/>
              <a:gd name="connsiteX1" fmla="*/ 3149 w 5684175"/>
              <a:gd name="connsiteY1" fmla="*/ 642 h 1419480"/>
              <a:gd name="connsiteX2" fmla="*/ 5684175 w 5684175"/>
              <a:gd name="connsiteY2" fmla="*/ 0 h 1419480"/>
              <a:gd name="connsiteX3" fmla="*/ 3391577 w 5684175"/>
              <a:gd name="connsiteY3" fmla="*/ 1418730 h 1419480"/>
              <a:gd name="connsiteX4" fmla="*/ 0 w 5684175"/>
              <a:gd name="connsiteY4" fmla="*/ 1419480 h 1419480"/>
              <a:gd name="connsiteX0" fmla="*/ 2531 w 5686706"/>
              <a:gd name="connsiteY0" fmla="*/ 1420991 h 1420991"/>
              <a:gd name="connsiteX1" fmla="*/ 160 w 5686706"/>
              <a:gd name="connsiteY1" fmla="*/ 0 h 1420991"/>
              <a:gd name="connsiteX2" fmla="*/ 5686706 w 5686706"/>
              <a:gd name="connsiteY2" fmla="*/ 1511 h 1420991"/>
              <a:gd name="connsiteX3" fmla="*/ 3394108 w 5686706"/>
              <a:gd name="connsiteY3" fmla="*/ 1420241 h 1420991"/>
              <a:gd name="connsiteX4" fmla="*/ 2531 w 5686706"/>
              <a:gd name="connsiteY4" fmla="*/ 1420991 h 1420991"/>
              <a:gd name="connsiteX0" fmla="*/ 2531 w 5686706"/>
              <a:gd name="connsiteY0" fmla="*/ 1419914 h 1419914"/>
              <a:gd name="connsiteX1" fmla="*/ 160 w 5686706"/>
              <a:gd name="connsiteY1" fmla="*/ 0 h 1419914"/>
              <a:gd name="connsiteX2" fmla="*/ 5686706 w 5686706"/>
              <a:gd name="connsiteY2" fmla="*/ 434 h 1419914"/>
              <a:gd name="connsiteX3" fmla="*/ 3394108 w 5686706"/>
              <a:gd name="connsiteY3" fmla="*/ 1419164 h 1419914"/>
              <a:gd name="connsiteX4" fmla="*/ 2531 w 5686706"/>
              <a:gd name="connsiteY4" fmla="*/ 1419914 h 1419914"/>
              <a:gd name="connsiteX0" fmla="*/ 2531 w 5686706"/>
              <a:gd name="connsiteY0" fmla="*/ 1419914 h 1420240"/>
              <a:gd name="connsiteX1" fmla="*/ 160 w 5686706"/>
              <a:gd name="connsiteY1" fmla="*/ 0 h 1420240"/>
              <a:gd name="connsiteX2" fmla="*/ 5686706 w 5686706"/>
              <a:gd name="connsiteY2" fmla="*/ 434 h 1420240"/>
              <a:gd name="connsiteX3" fmla="*/ 3391347 w 5686706"/>
              <a:gd name="connsiteY3" fmla="*/ 1420240 h 1420240"/>
              <a:gd name="connsiteX4" fmla="*/ 2531 w 5686706"/>
              <a:gd name="connsiteY4" fmla="*/ 1419914 h 14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6706" h="1420240">
                <a:moveTo>
                  <a:pt x="2531" y="1419914"/>
                </a:moveTo>
                <a:cubicBezTo>
                  <a:pt x="3581" y="948044"/>
                  <a:pt x="-890" y="471870"/>
                  <a:pt x="160" y="0"/>
                </a:cubicBezTo>
                <a:lnTo>
                  <a:pt x="5686706" y="434"/>
                </a:lnTo>
                <a:lnTo>
                  <a:pt x="3391347" y="1420240"/>
                </a:lnTo>
                <a:lnTo>
                  <a:pt x="2531" y="1419914"/>
                </a:lnTo>
                <a:close/>
              </a:path>
            </a:pathLst>
          </a:custGeom>
          <a:solidFill>
            <a:srgbClr val="236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7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0294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_Ico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099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964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57257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487228" y="3038101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17099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948488" y="4210422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4948488" y="3894056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8186988" y="4208019"/>
            <a:ext cx="2286000" cy="916702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186988" y="3891653"/>
            <a:ext cx="228600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944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SubHead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575757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2139784"/>
            <a:ext cx="4572000" cy="388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090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col_grey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11040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514214" y="1752599"/>
            <a:ext cx="4572000" cy="4267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36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244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685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62925" y="2931527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55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03214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32189" y="2459620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43675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12939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95650" y="4885372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64914" y="4413465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444444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600">
                <a:solidFill>
                  <a:srgbClr val="444444"/>
                </a:solidFill>
              </a:defRPr>
            </a:lvl2pPr>
            <a:lvl3pPr marL="914400" indent="0">
              <a:buNone/>
              <a:defRPr sz="1600">
                <a:solidFill>
                  <a:srgbClr val="444444"/>
                </a:solidFill>
              </a:defRPr>
            </a:lvl3pPr>
            <a:lvl4pPr marL="1371600" indent="0">
              <a:buNone/>
              <a:defRPr sz="1600">
                <a:solidFill>
                  <a:srgbClr val="444444"/>
                </a:solidFill>
              </a:defRPr>
            </a:lvl4pPr>
            <a:lvl5pPr marL="1828800" indent="0">
              <a:buNone/>
              <a:defRPr sz="1600">
                <a:solidFill>
                  <a:srgbClr val="44444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6193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Icon_Tex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115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563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17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194824" y="2442429"/>
            <a:ext cx="2286000" cy="1233068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687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935113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164088" y="1970522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575574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544838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27549" y="4396274"/>
            <a:ext cx="2286000" cy="123444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3" y="3924367"/>
            <a:ext cx="347472" cy="347472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738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Layou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82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57575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>
          <a:xfrm>
            <a:off x="838200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10"/>
          </p:nvPr>
        </p:nvSpPr>
        <p:spPr>
          <a:xfrm>
            <a:off x="6141402" y="4426000"/>
            <a:ext cx="5212080" cy="14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442411" y="2862594"/>
            <a:ext cx="7327231" cy="73121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57575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4261644" y="1381883"/>
            <a:ext cx="3668712" cy="125098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38200" y="4080084"/>
            <a:ext cx="5212080" cy="31636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6141402" y="4072737"/>
            <a:ext cx="5212080" cy="3159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1400">
                <a:solidFill>
                  <a:srgbClr val="236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35"/>
          </p:nvPr>
        </p:nvSpPr>
        <p:spPr>
          <a:xfrm>
            <a:off x="6141402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7048056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7954710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/>
          </p:cNvSpPr>
          <p:nvPr>
            <p:ph type="pic" sz="quarter" idx="38"/>
          </p:nvPr>
        </p:nvSpPr>
        <p:spPr>
          <a:xfrm>
            <a:off x="8861364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39"/>
          </p:nvPr>
        </p:nvSpPr>
        <p:spPr>
          <a:xfrm>
            <a:off x="9768018" y="5936919"/>
            <a:ext cx="693575" cy="323850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023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Practice or Product_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rgbClr val="4444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400800" y="4923827"/>
            <a:ext cx="1491510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296812" y="4923827"/>
            <a:ext cx="1497931" cy="700796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38200" y="1605516"/>
            <a:ext cx="10515600" cy="40191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83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3309" y="776177"/>
            <a:ext cx="7590840" cy="712382"/>
          </a:xfrm>
        </p:spPr>
        <p:txBody>
          <a:bodyPr anchor="t">
            <a:noAutofit/>
          </a:bodyPr>
          <a:lstStyle>
            <a:lvl1pPr algn="l">
              <a:defRPr sz="480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309" y="2353108"/>
            <a:ext cx="3417797" cy="33693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Tallan</a:t>
            </a:r>
            <a:r>
              <a:rPr lang="en-US"/>
              <a:t> Contacts: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14" y="5610628"/>
            <a:ext cx="1085395" cy="6070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2650" y="3062177"/>
            <a:ext cx="3418456" cy="303027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52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customXml" Target="../../customXml/item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customXml" Target="../../customXml/item1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customXml" Target="../../customXml/item5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67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6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6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 sz="9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57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6539"/>
            <a:ext cx="10515600" cy="46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6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57222" y="635635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2016 Tallan  |  All Rights Reserved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339022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4AC10A-AFEC-434B-9745-6443AA45B9A5}" type="slidenum">
              <a:rPr lang="en-US" sz="700" smtClean="0">
                <a:solidFill>
                  <a:srgbClr val="000000">
                    <a:tint val="7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2" y="6286831"/>
            <a:ext cx="629414" cy="3520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>
            <p:custDataLst>
              <p:custData r:id="rId32"/>
            </p:custDataLst>
          </p:nvPr>
        </p:nvCxnSpPr>
        <p:spPr>
          <a:xfrm>
            <a:off x="0" y="1151602"/>
            <a:ext cx="12192000" cy="0"/>
          </a:xfrm>
          <a:prstGeom prst="line">
            <a:avLst/>
          </a:prstGeom>
          <a:ln w="6350">
            <a:solidFill>
              <a:srgbClr val="226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575757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21212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rgbClr val="21212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rgbClr val="21212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21212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49000" y="2585780"/>
            <a:ext cx="5305696" cy="1146998"/>
          </a:xfrm>
        </p:spPr>
        <p:txBody>
          <a:bodyPr/>
          <a:lstStyle/>
          <a:p>
            <a:r>
              <a:rPr lang="en-US"/>
              <a:t>Microsoft Azure/ Visual Studio Roadshow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21178" y="4087904"/>
            <a:ext cx="3681666" cy="16664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1212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Dan Fluet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Cloud Practice Director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Stephen Kimble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Senior Azure Consultant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/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87" y="3056967"/>
            <a:ext cx="358161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with 2.0?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.NET Standard (2.0) standards increases compatibility</a:t>
            </a:r>
          </a:p>
          <a:p>
            <a:pPr>
              <a:lnSpc>
                <a:spcPct val="150000"/>
              </a:lnSpc>
            </a:pPr>
            <a:r>
              <a:rPr lang="en-US" dirty="0"/>
              <a:t>Doubled API counts (from 13k to 32k) in .NET Core</a:t>
            </a:r>
          </a:p>
          <a:p>
            <a:pPr>
              <a:lnSpc>
                <a:spcPct val="150000"/>
              </a:lnSpc>
            </a:pPr>
            <a:r>
              <a:rPr lang="en-US" dirty="0"/>
              <a:t>.NET Core 2.0 Works on most Debian and Red Hat-based Linux distros</a:t>
            </a:r>
          </a:p>
          <a:p>
            <a:pPr>
              <a:lnSpc>
                <a:spcPct val="150000"/>
              </a:lnSpc>
            </a:pPr>
            <a:r>
              <a:rPr lang="en-US" dirty="0"/>
              <a:t>Can reference .NET Framework libraries from .NET Standard</a:t>
            </a:r>
          </a:p>
        </p:txBody>
      </p:sp>
    </p:spTree>
    <p:extLst>
      <p:ext uri="{BB962C8B-B14F-4D97-AF65-F5344CB8AC3E}">
        <p14:creationId xmlns:p14="http://schemas.microsoft.com/office/powerpoint/2010/main" val="237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199" y="1933576"/>
            <a:ext cx="6888983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First-class support for Dependency Injection</a:t>
            </a:r>
          </a:p>
          <a:p>
            <a:pPr>
              <a:lnSpc>
                <a:spcPct val="200000"/>
              </a:lnSpc>
            </a:pPr>
            <a:r>
              <a:rPr lang="en-US"/>
              <a:t>Goodbye, IIS; hello, </a:t>
            </a:r>
            <a:r>
              <a:rPr lang="en-US" err="1"/>
              <a:t>OWIN</a:t>
            </a:r>
            <a:r>
              <a:rPr lang="en-US"/>
              <a:t> (Kestrel web server)</a:t>
            </a:r>
          </a:p>
          <a:p>
            <a:pPr>
              <a:lnSpc>
                <a:spcPct val="200000"/>
              </a:lnSpc>
            </a:pPr>
            <a:r>
              <a:rPr lang="en-US"/>
              <a:t>ASP.NET Core 1.1 with Kestrel is one of the fastest mainstream full-stack web frameworks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2.0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94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2.0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2.0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" r="39039" b="62177"/>
          <a:stretch/>
        </p:blipFill>
        <p:spPr>
          <a:xfrm>
            <a:off x="2662078" y="2524815"/>
            <a:ext cx="6867844" cy="3031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8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2.0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8" y="1223259"/>
            <a:ext cx="6870821" cy="56347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0" b="2704"/>
          <a:stretch/>
        </p:blipFill>
        <p:spPr>
          <a:xfrm>
            <a:off x="1168748" y="1947302"/>
            <a:ext cx="9854503" cy="41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12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</a:t>
            </a:r>
            <a:r>
              <a:rPr lang="en-US"/>
              <a:t> Core 2.0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8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772212"/>
            <a:ext cx="1051560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err="1"/>
              <a:t>Microservice</a:t>
            </a:r>
            <a:r>
              <a:rPr lang="en-US"/>
              <a:t>-based application development</a:t>
            </a:r>
          </a:p>
          <a:p>
            <a:pPr>
              <a:lnSpc>
                <a:spcPct val="200000"/>
              </a:lnSpc>
            </a:pPr>
            <a:r>
              <a:rPr lang="en-US"/>
              <a:t>Low-latency, massive scale</a:t>
            </a:r>
          </a:p>
          <a:p>
            <a:pPr>
              <a:lnSpc>
                <a:spcPct val="200000"/>
              </a:lnSpc>
            </a:pPr>
            <a:r>
              <a:rPr lang="en-US"/>
              <a:t>Decompose app into small, independent services</a:t>
            </a:r>
          </a:p>
          <a:p>
            <a:pPr>
              <a:lnSpc>
                <a:spcPct val="200000"/>
              </a:lnSpc>
            </a:pPr>
            <a:r>
              <a:rPr lang="en-US"/>
              <a:t>Used broadly for existing Azure offerings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Azure Service Fabric?</a:t>
            </a:r>
          </a:p>
        </p:txBody>
      </p:sp>
    </p:spTree>
    <p:extLst>
      <p:ext uri="{BB962C8B-B14F-4D97-AF65-F5344CB8AC3E}">
        <p14:creationId xmlns:p14="http://schemas.microsoft.com/office/powerpoint/2010/main" val="1264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Azure SQL Database; </a:t>
            </a:r>
            <a:r>
              <a:rPr lang="en-US" dirty="0" err="1"/>
              <a:t>DocumentDB</a:t>
            </a:r>
            <a:r>
              <a:rPr lang="en-US" dirty="0"/>
              <a:t>, Power BI, Event Hubs, etc.</a:t>
            </a:r>
          </a:p>
          <a:p>
            <a:pPr>
              <a:lnSpc>
                <a:spcPct val="200000"/>
              </a:lnSpc>
            </a:pPr>
            <a:r>
              <a:rPr lang="en-US" dirty="0"/>
              <a:t>Think containers, not Virtual Machines </a:t>
            </a:r>
            <a:r>
              <a:rPr lang="en-US" i="1" dirty="0"/>
              <a:t>(</a:t>
            </a:r>
            <a:r>
              <a:rPr lang="en-US" i="1" dirty="0" err="1"/>
              <a:t>hyperscale</a:t>
            </a:r>
            <a:r>
              <a:rPr lang="en-US" i="1" dirty="0"/>
              <a:t>)</a:t>
            </a:r>
          </a:p>
          <a:p>
            <a:pPr>
              <a:lnSpc>
                <a:spcPct val="200000"/>
              </a:lnSpc>
            </a:pPr>
            <a:r>
              <a:rPr lang="en-US" dirty="0"/>
              <a:t>High performance and reliability, scalability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Fabric Used For?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Eat your own dogfood</a:t>
            </a:r>
          </a:p>
        </p:txBody>
      </p:sp>
    </p:spTree>
    <p:extLst>
      <p:ext uri="{BB962C8B-B14F-4D97-AF65-F5344CB8AC3E}">
        <p14:creationId xmlns:p14="http://schemas.microsoft.com/office/powerpoint/2010/main" val="5753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" y="1392071"/>
            <a:ext cx="10348046" cy="45720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Anywhere</a:t>
            </a:r>
          </a:p>
        </p:txBody>
      </p:sp>
    </p:spTree>
    <p:extLst>
      <p:ext uri="{BB962C8B-B14F-4D97-AF65-F5344CB8AC3E}">
        <p14:creationId xmlns:p14="http://schemas.microsoft.com/office/powerpoint/2010/main" val="3951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&amp;</a:t>
            </a:r>
          </a:p>
          <a:p>
            <a:r>
              <a:rPr lang="en-US"/>
              <a:t>Service Fabric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Event Hub &amp; Stream Analytics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46366" y="2513176"/>
            <a:ext cx="4833257" cy="2388434"/>
          </a:xfrm>
        </p:spPr>
        <p:txBody>
          <a:bodyPr/>
          <a:lstStyle/>
          <a:p>
            <a:r>
              <a:rPr lang="en-US"/>
              <a:t>Component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169543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docs.microsoft.com/en-us/azure/service-fabric/media/service-fabric-architecture/service-fabric-architecture.pn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3" b="11353"/>
          <a:stretch>
            <a:fillRect/>
          </a:stretch>
        </p:blipFill>
        <p:spPr bwMode="auto">
          <a:xfrm>
            <a:off x="557938" y="1225634"/>
            <a:ext cx="11468746" cy="49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Anywhere</a:t>
            </a:r>
          </a:p>
        </p:txBody>
      </p:sp>
    </p:spTree>
    <p:extLst>
      <p:ext uri="{BB962C8B-B14F-4D97-AF65-F5344CB8AC3E}">
        <p14:creationId xmlns:p14="http://schemas.microsoft.com/office/powerpoint/2010/main" val="32499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Build?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Stateless/</a:t>
            </a:r>
            <a:r>
              <a:rPr lang="en-US" err="1"/>
              <a:t>Stateful</a:t>
            </a:r>
            <a:r>
              <a:rPr lang="en-US"/>
              <a:t> Reliable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85925" y="2970210"/>
            <a:ext cx="2286000" cy="1233068"/>
          </a:xfrm>
        </p:spPr>
        <p:txBody>
          <a:bodyPr/>
          <a:lstStyle/>
          <a:p>
            <a:pPr algn="ctr"/>
            <a:r>
              <a:rPr lang="en-US"/>
              <a:t>Reliable Actors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/>
              <a:t>.NET WEB API</a:t>
            </a:r>
          </a:p>
          <a:p>
            <a:endParaRPr lang="en-US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02" t="2222" r="-8879" b="2208"/>
          <a:stretch/>
        </p:blipFill>
        <p:spPr>
          <a:xfrm>
            <a:off x="2480733" y="2176180"/>
            <a:ext cx="540978" cy="689787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296283"/>
            <a:ext cx="951629" cy="499604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r="228"/>
          <a:stretch>
            <a:fillRect/>
          </a:stretch>
        </p:blipFill>
        <p:spPr>
          <a:xfrm>
            <a:off x="9135044" y="2333626"/>
            <a:ext cx="494411" cy="494411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/>
              <a:t>Guest Executable</a:t>
            </a:r>
          </a:p>
          <a:p>
            <a:endParaRPr lang="en-US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r="228"/>
          <a:stretch>
            <a:fillRect/>
          </a:stretch>
        </p:blipFill>
        <p:spPr>
          <a:xfrm>
            <a:off x="7497698" y="4352504"/>
            <a:ext cx="472821" cy="472821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/>
              <a:t>Web Applications</a:t>
            </a:r>
          </a:p>
          <a:p>
            <a:endParaRPr lang="en-US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-20342" r="1407" b="-14011"/>
          <a:stretch/>
        </p:blipFill>
        <p:spPr>
          <a:xfrm>
            <a:off x="4028154" y="4114488"/>
            <a:ext cx="820992" cy="820992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All supported within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20289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/>
              <a:t>Reliable</a:t>
            </a:r>
          </a:p>
          <a:p>
            <a:pPr>
              <a:lnSpc>
                <a:spcPct val="200000"/>
              </a:lnSpc>
            </a:pPr>
            <a:r>
              <a:rPr lang="en-US"/>
              <a:t>Available</a:t>
            </a:r>
          </a:p>
          <a:p>
            <a:pPr>
              <a:lnSpc>
                <a:spcPct val="200000"/>
              </a:lnSpc>
            </a:pPr>
            <a:r>
              <a:rPr lang="en-US"/>
              <a:t>Scalable</a:t>
            </a:r>
          </a:p>
          <a:p>
            <a:pPr>
              <a:lnSpc>
                <a:spcPct val="200000"/>
              </a:lnSpc>
            </a:pPr>
            <a:r>
              <a:rPr lang="en-US"/>
              <a:t>Consistent</a:t>
            </a:r>
          </a:p>
          <a:p>
            <a:pPr>
              <a:lnSpc>
                <a:spcPct val="200000"/>
              </a:lnSpc>
            </a:pPr>
            <a:r>
              <a:rPr lang="en-US"/>
              <a:t>Stateless or </a:t>
            </a:r>
            <a:r>
              <a:rPr lang="en-US" err="1"/>
              <a:t>Stateful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3426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2411100"/>
            <a:ext cx="11833301" cy="31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Services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76350"/>
            <a:ext cx="10515600" cy="32385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3" y="2449943"/>
            <a:ext cx="11588521" cy="30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Abstraction over </a:t>
            </a:r>
            <a:r>
              <a:rPr lang="en-US" dirty="0" err="1"/>
              <a:t>stateful</a:t>
            </a:r>
            <a:r>
              <a:rPr lang="en-US" dirty="0"/>
              <a:t> Reliable Service</a:t>
            </a:r>
          </a:p>
          <a:p>
            <a:pPr>
              <a:lnSpc>
                <a:spcPct val="200000"/>
              </a:lnSpc>
            </a:pPr>
            <a:r>
              <a:rPr lang="en-US" dirty="0"/>
              <a:t>Virtual Actor design pattern – Orleans</a:t>
            </a:r>
          </a:p>
          <a:p>
            <a:pPr>
              <a:lnSpc>
                <a:spcPct val="200000"/>
              </a:lnSpc>
            </a:pPr>
            <a:r>
              <a:rPr lang="en-US" dirty="0"/>
              <a:t>1000’s+ units independent scale</a:t>
            </a:r>
          </a:p>
          <a:p>
            <a:pPr>
              <a:lnSpc>
                <a:spcPct val="200000"/>
              </a:lnSpc>
            </a:pPr>
            <a:r>
              <a:rPr lang="en-US" dirty="0"/>
              <a:t>Virtual, not hardware</a:t>
            </a:r>
          </a:p>
          <a:p>
            <a:pPr>
              <a:lnSpc>
                <a:spcPct val="200000"/>
              </a:lnSpc>
            </a:pPr>
            <a:r>
              <a:rPr lang="en-US" dirty="0"/>
              <a:t>Automatic garbage-collection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Actors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Isolated Unit of Work</a:t>
            </a:r>
          </a:p>
        </p:txBody>
      </p:sp>
    </p:spTree>
    <p:extLst>
      <p:ext uri="{BB962C8B-B14F-4D97-AF65-F5344CB8AC3E}">
        <p14:creationId xmlns:p14="http://schemas.microsoft.com/office/powerpoint/2010/main" val="271800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Reliable Actors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Isolated Compute Units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0" y="2568190"/>
            <a:ext cx="10949360" cy="27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 Web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35" y="1859792"/>
            <a:ext cx="8993953" cy="455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50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new Service Fabric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20989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Enforce loose coupling of services</a:t>
            </a:r>
          </a:p>
          <a:p>
            <a:pPr>
              <a:lnSpc>
                <a:spcPct val="200000"/>
              </a:lnSpc>
            </a:pPr>
            <a:r>
              <a:rPr lang="en-US"/>
              <a:t>Identify different requirements for scale</a:t>
            </a:r>
          </a:p>
          <a:p>
            <a:pPr>
              <a:lnSpc>
                <a:spcPct val="200000"/>
              </a:lnSpc>
            </a:pPr>
            <a:r>
              <a:rPr lang="en-US"/>
              <a:t>Identify dependencies, performance bottlenecks</a:t>
            </a:r>
          </a:p>
          <a:p>
            <a:pPr>
              <a:lnSpc>
                <a:spcPct val="200000"/>
              </a:lnSpc>
            </a:pPr>
            <a:r>
              <a:rPr lang="en-US"/>
              <a:t>How to implement a store?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Fabric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How to think about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365859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&amp;</a:t>
            </a:r>
            <a:br>
              <a:rPr lang="en-US"/>
            </a:br>
            <a:r>
              <a:rPr lang="en-US"/>
              <a:t> Service Fabric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62" y="335341"/>
            <a:ext cx="8654698" cy="62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Group information based on the data received</a:t>
            </a:r>
          </a:p>
          <a:p>
            <a:r>
              <a:rPr lang="en-US"/>
              <a:t>Service fabric auto-balances</a:t>
            </a:r>
          </a:p>
          <a:p>
            <a:r>
              <a:rPr lang="en-US"/>
              <a:t>Ideal for </a:t>
            </a:r>
            <a:r>
              <a:rPr lang="en-US" err="1"/>
              <a:t>Stateful</a:t>
            </a:r>
            <a:r>
              <a:rPr lang="en-US"/>
              <a:t> services</a:t>
            </a:r>
          </a:p>
          <a:p>
            <a:r>
              <a:rPr lang="en-US"/>
              <a:t>Not normally required for Stateless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Bus Partitioning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Sample Implementation of a Video Store in Service Fabric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Web API, Reliable Service, Actor, .NET Core Web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1000 foot view of Service Fabric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9468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Dan Fluet</a:t>
            </a:r>
          </a:p>
          <a:p>
            <a:r>
              <a:rPr lang="en-US" dirty="0"/>
              <a:t>Cloud </a:t>
            </a:r>
            <a:r>
              <a:rPr lang="EN-US" dirty="0"/>
              <a:t>Practice Director</a:t>
            </a:r>
          </a:p>
          <a:p>
            <a:r>
              <a:rPr lang="EN-US" dirty="0"/>
              <a:t>dan.fluet@tallan.com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58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Lunch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2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Event Hub &amp;</a:t>
            </a:r>
            <a:br>
              <a:rPr lang="en-US"/>
            </a:br>
            <a:r>
              <a:rPr lang="en-US"/>
              <a:t> Stream Analytics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 Bus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14" y="1859792"/>
            <a:ext cx="9746696" cy="42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 Bus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1051560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Asynchronous messaging</a:t>
            </a:r>
          </a:p>
          <a:p>
            <a:pPr>
              <a:lnSpc>
                <a:spcPct val="200000"/>
              </a:lnSpc>
            </a:pPr>
            <a:r>
              <a:rPr lang="en-US" dirty="0"/>
              <a:t>Decouple applications from each other</a:t>
            </a:r>
          </a:p>
          <a:p>
            <a:pPr>
              <a:lnSpc>
                <a:spcPct val="200000"/>
              </a:lnSpc>
            </a:pPr>
            <a:r>
              <a:rPr lang="en-US" dirty="0"/>
              <a:t>Multiple apps with a single secure connection (Relay)</a:t>
            </a:r>
          </a:p>
          <a:p>
            <a:pPr>
              <a:lnSpc>
                <a:spcPct val="200000"/>
              </a:lnSpc>
            </a:pPr>
            <a:r>
              <a:rPr lang="en-US" dirty="0"/>
              <a:t>Queues, Topics, Event Hub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70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697096" y="3481768"/>
            <a:ext cx="8656704" cy="2601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Message stream handling</a:t>
            </a:r>
          </a:p>
          <a:p>
            <a:pPr>
              <a:lnSpc>
                <a:spcPct val="120000"/>
              </a:lnSpc>
            </a:pPr>
            <a:r>
              <a:rPr lang="en-US"/>
              <a:t>Similar to Service Bus queues/topics, writ large</a:t>
            </a:r>
          </a:p>
          <a:p>
            <a:pPr>
              <a:lnSpc>
                <a:spcPct val="120000"/>
              </a:lnSpc>
            </a:pPr>
            <a:r>
              <a:rPr lang="en-US"/>
              <a:t>Emphasize high throughput, event processing</a:t>
            </a:r>
          </a:p>
          <a:p>
            <a:pPr>
              <a:lnSpc>
                <a:spcPct val="120000"/>
              </a:lnSpc>
            </a:pPr>
            <a:r>
              <a:rPr lang="en-US"/>
              <a:t>Supports HTTP, </a:t>
            </a:r>
            <a:r>
              <a:rPr lang="en-US" err="1"/>
              <a:t>AMQP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Hubs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Ingest 1,000,000’s of messages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49" y="1928694"/>
            <a:ext cx="6122901" cy="122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4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935301" y="1235895"/>
            <a:ext cx="6585217" cy="25830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Partitioned Consumers</a:t>
            </a:r>
          </a:p>
          <a:p>
            <a:pPr>
              <a:lnSpc>
                <a:spcPct val="120000"/>
              </a:lnSpc>
            </a:pPr>
            <a:r>
              <a:rPr lang="en-US"/>
              <a:t>Each partition holds events for set time</a:t>
            </a:r>
          </a:p>
          <a:p>
            <a:pPr>
              <a:lnSpc>
                <a:spcPct val="120000"/>
              </a:lnSpc>
            </a:pPr>
            <a:r>
              <a:rPr lang="en-US" i="1"/>
              <a:t>Event Publisher</a:t>
            </a:r>
            <a:r>
              <a:rPr lang="en-US"/>
              <a:t> publishes events from hub</a:t>
            </a:r>
            <a:endParaRPr lang="en-US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Hubs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86" y="3553549"/>
            <a:ext cx="4124101" cy="25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16066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Microsoft Azure</a:t>
            </a:r>
          </a:p>
          <a:p>
            <a:pPr>
              <a:lnSpc>
                <a:spcPct val="200000"/>
              </a:lnSpc>
            </a:pPr>
            <a:r>
              <a:rPr lang="en-US"/>
              <a:t>Azure App Services</a:t>
            </a:r>
          </a:p>
          <a:p>
            <a:pPr>
              <a:lnSpc>
                <a:spcPct val="200000"/>
              </a:lnSpc>
            </a:pPr>
            <a:r>
              <a:rPr lang="en-US"/>
              <a:t>.NET 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the stage</a:t>
            </a:r>
          </a:p>
        </p:txBody>
      </p:sp>
      <p:pic>
        <p:nvPicPr>
          <p:cNvPr id="7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1798"/>
            <a:ext cx="5902645" cy="26079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1" y="1309035"/>
            <a:ext cx="8351637" cy="482829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044507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Ingest large amounts of data in a stream</a:t>
            </a:r>
          </a:p>
          <a:p>
            <a:pPr>
              <a:lnSpc>
                <a:spcPct val="200000"/>
              </a:lnSpc>
            </a:pPr>
            <a:r>
              <a:rPr lang="en-US" dirty="0"/>
              <a:t>Query data on the fly</a:t>
            </a:r>
          </a:p>
          <a:p>
            <a:pPr>
              <a:lnSpc>
                <a:spcPct val="200000"/>
              </a:lnSpc>
            </a:pPr>
            <a:r>
              <a:rPr lang="en-US" dirty="0"/>
              <a:t>Data in from Event Hub, </a:t>
            </a: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Output to Azure storage, HDInsight,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 Analytics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Identify patterns in large data on the fly</a:t>
            </a:r>
          </a:p>
        </p:txBody>
      </p:sp>
    </p:spTree>
    <p:extLst>
      <p:ext uri="{BB962C8B-B14F-4D97-AF65-F5344CB8AC3E}">
        <p14:creationId xmlns:p14="http://schemas.microsoft.com/office/powerpoint/2010/main" val="1134694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65772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t="-302" r="-1826" b="-477"/>
          <a:stretch/>
        </p:blipFill>
        <p:spPr>
          <a:xfrm>
            <a:off x="5693643" y="1275833"/>
            <a:ext cx="2191719" cy="5140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4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" t="-302" r="-1826" b="-477"/>
          <a:stretch/>
        </p:blipFill>
        <p:spPr>
          <a:xfrm>
            <a:off x="5693643" y="1275833"/>
            <a:ext cx="2191719" cy="5140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Stream 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65" y="1275833"/>
            <a:ext cx="1954949" cy="50902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4" y="1275833"/>
            <a:ext cx="3558166" cy="51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42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4986297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SQL-like syntax</a:t>
            </a:r>
          </a:p>
          <a:p>
            <a:pPr>
              <a:lnSpc>
                <a:spcPct val="200000"/>
              </a:lnSpc>
            </a:pPr>
            <a:r>
              <a:rPr lang="en-US"/>
              <a:t>Windowing on select timeframes</a:t>
            </a:r>
          </a:p>
          <a:p>
            <a:pPr>
              <a:lnSpc>
                <a:spcPct val="200000"/>
              </a:lnSpc>
            </a:pPr>
            <a:r>
              <a:rPr lang="en-US"/>
              <a:t>Conditional processing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Queries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10" y="1253022"/>
            <a:ext cx="4085418" cy="49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Link applications to an event hub to publish events</a:t>
            </a:r>
          </a:p>
          <a:p>
            <a:pPr>
              <a:lnSpc>
                <a:spcPct val="200000"/>
              </a:lnSpc>
            </a:pPr>
            <a:r>
              <a:rPr lang="en-US"/>
              <a:t>Service Fabric: Reliable Actors</a:t>
            </a:r>
          </a:p>
          <a:p>
            <a:pPr>
              <a:lnSpc>
                <a:spcPct val="200000"/>
              </a:lnSpc>
            </a:pPr>
            <a:r>
              <a:rPr lang="en-US"/>
              <a:t>Stream Analytics takes data from Event Hub</a:t>
            </a:r>
          </a:p>
          <a:p>
            <a:pPr>
              <a:lnSpc>
                <a:spcPct val="200000"/>
              </a:lnSpc>
            </a:pPr>
            <a:r>
              <a:rPr lang="en-US"/>
              <a:t>Conditional processing, output to different storage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 with other Apps?</a:t>
            </a:r>
          </a:p>
        </p:txBody>
      </p:sp>
    </p:spTree>
    <p:extLst>
      <p:ext uri="{BB962C8B-B14F-4D97-AF65-F5344CB8AC3E}">
        <p14:creationId xmlns:p14="http://schemas.microsoft.com/office/powerpoint/2010/main" val="259714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Create Event Hub, linked to Service Fabric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Create Stream Analytics job -- linked to Event Hub, storage account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Write queries against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6730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Dan Fluet</a:t>
            </a:r>
          </a:p>
          <a:p>
            <a:r>
              <a:rPr lang="en-US"/>
              <a:t>Cloud </a:t>
            </a:r>
            <a:r>
              <a:rPr lang="EN-US"/>
              <a:t>Practice Director</a:t>
            </a:r>
          </a:p>
          <a:p>
            <a:r>
              <a:rPr lang="EN-US"/>
              <a:t>dan.fluet@tallan.com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54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Component Integration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160666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Platform-as-a-Service</a:t>
            </a:r>
          </a:p>
          <a:p>
            <a:pPr>
              <a:lnSpc>
                <a:spcPct val="200000"/>
              </a:lnSpc>
            </a:pPr>
            <a:r>
              <a:rPr lang="en-US"/>
              <a:t>Azure Websites and Mobile Services, expanded</a:t>
            </a:r>
          </a:p>
          <a:p>
            <a:pPr>
              <a:lnSpc>
                <a:spcPct val="200000"/>
              </a:lnSpc>
            </a:pPr>
            <a:r>
              <a:rPr lang="en-US"/>
              <a:t>App service plans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App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169972"/>
            <a:ext cx="5936626" cy="32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81" y="1374283"/>
            <a:ext cx="8351637" cy="469779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254481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301343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Create orchestrations with conditional logic</a:t>
            </a:r>
          </a:p>
          <a:p>
            <a:pPr>
              <a:lnSpc>
                <a:spcPct val="200000"/>
              </a:lnSpc>
            </a:pPr>
            <a:r>
              <a:rPr lang="en-US" sz="2000"/>
              <a:t>Dozens of built-in connectors</a:t>
            </a:r>
          </a:p>
          <a:p>
            <a:pPr>
              <a:lnSpc>
                <a:spcPct val="200000"/>
              </a:lnSpc>
            </a:pPr>
            <a:r>
              <a:rPr lang="en-US" sz="2000"/>
              <a:t>First-class support for Service Bus, API Management, other Azure offerings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Apps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169972"/>
            <a:ext cx="5936626" cy="32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9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6476634" cy="39417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Easy UI for creating orchestrations</a:t>
            </a:r>
          </a:p>
          <a:p>
            <a:pPr>
              <a:lnSpc>
                <a:spcPct val="200000"/>
              </a:lnSpc>
            </a:pPr>
            <a:r>
              <a:rPr lang="EN-US"/>
              <a:t>Graphical Interface and Code View</a:t>
            </a:r>
          </a:p>
          <a:p>
            <a:pPr>
              <a:lnSpc>
                <a:spcPct val="200000"/>
              </a:lnSpc>
            </a:pPr>
            <a:r>
              <a:rPr lang="EN-US"/>
              <a:t>Trigger-based inputs from other services</a:t>
            </a:r>
          </a:p>
          <a:p>
            <a:pPr>
              <a:lnSpc>
                <a:spcPct val="200000"/>
              </a:lnSpc>
            </a:pPr>
            <a:r>
              <a:rPr lang="EN-US"/>
              <a:t>Loops, Conditions, easy transformation of data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</p:spPr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4153794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6476634" cy="39417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Easy UI for creating orchestrations</a:t>
            </a:r>
          </a:p>
          <a:p>
            <a:pPr>
              <a:lnSpc>
                <a:spcPct val="200000"/>
              </a:lnSpc>
            </a:pPr>
            <a:r>
              <a:rPr lang="EN-US"/>
              <a:t>Graphical Interface and Code View</a:t>
            </a:r>
          </a:p>
          <a:p>
            <a:pPr>
              <a:lnSpc>
                <a:spcPct val="200000"/>
              </a:lnSpc>
            </a:pPr>
            <a:r>
              <a:rPr lang="EN-US"/>
              <a:t>Trigger-based inputs from other services</a:t>
            </a:r>
          </a:p>
          <a:p>
            <a:pPr>
              <a:lnSpc>
                <a:spcPct val="200000"/>
              </a:lnSpc>
            </a:pPr>
            <a:r>
              <a:rPr lang="EN-US"/>
              <a:t>Loops, Conditions, easy transformation of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26" y="1276447"/>
            <a:ext cx="3682205" cy="5096837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1633"/>
          </a:xfrm>
        </p:spPr>
        <p:txBody>
          <a:bodyPr/>
          <a:lstStyle/>
          <a:p>
            <a:r>
              <a:rPr lang="en-US"/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2763231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77418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Deploy applications to run alongside your apps</a:t>
            </a:r>
          </a:p>
          <a:p>
            <a:pPr>
              <a:lnSpc>
                <a:spcPct val="200000"/>
              </a:lnSpc>
            </a:pPr>
            <a:r>
              <a:rPr lang="EN-US" sz="2000"/>
              <a:t>Run alongside Azure App Services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 err="1"/>
              <a:t>WebJobs</a:t>
            </a:r>
            <a:r>
              <a:rPr lang="en-US" sz="2000"/>
              <a:t> SDK</a:t>
            </a: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WebJobs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</p:spTree>
    <p:extLst>
      <p:ext uri="{BB962C8B-B14F-4D97-AF65-F5344CB8AC3E}">
        <p14:creationId xmlns:p14="http://schemas.microsoft.com/office/powerpoint/2010/main" val="2811583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774180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Deploy applications to run alongside your apps</a:t>
            </a:r>
          </a:p>
          <a:p>
            <a:pPr>
              <a:lnSpc>
                <a:spcPct val="200000"/>
              </a:lnSpc>
            </a:pPr>
            <a:r>
              <a:rPr lang="EN-US" sz="2000"/>
              <a:t>Run alongside Azure App Services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 err="1"/>
              <a:t>WebJobs</a:t>
            </a:r>
            <a:r>
              <a:rPr lang="en-US" sz="2000"/>
              <a:t> SDK</a:t>
            </a: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WebJobs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73" y="1276350"/>
            <a:ext cx="3174107" cy="49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3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</a:t>
            </a:r>
            <a:r>
              <a:rPr lang="EN-US" sz="2000" err="1"/>
              <a:t>WebJobs</a:t>
            </a:r>
            <a:r>
              <a:rPr lang="EN-US" sz="2000"/>
              <a:t>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 lvl="1">
              <a:lnSpc>
                <a:spcPct val="200000"/>
              </a:lnSpc>
            </a:pPr>
            <a:r>
              <a:rPr lang="EN-US" sz="2000"/>
              <a:t>developed in the Azure portal or deployed from source control</a:t>
            </a:r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</p:spTree>
    <p:extLst>
      <p:ext uri="{BB962C8B-B14F-4D97-AF65-F5344CB8AC3E}">
        <p14:creationId xmlns:p14="http://schemas.microsoft.com/office/powerpoint/2010/main" val="4186713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Logic Apps,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55" y="1724724"/>
            <a:ext cx="4353197" cy="3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4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5532455" cy="39417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Similar to Logic Apps, but with more flexibility</a:t>
            </a:r>
          </a:p>
          <a:p>
            <a:pPr>
              <a:lnSpc>
                <a:spcPct val="200000"/>
              </a:lnSpc>
            </a:pPr>
            <a:r>
              <a:rPr lang="EN-US" sz="2000"/>
              <a:t>Can use C#, Python, Node.js, </a:t>
            </a:r>
            <a:r>
              <a:rPr lang="EN-US" sz="2000" err="1"/>
              <a:t>etc</a:t>
            </a:r>
            <a:endParaRPr lang="EN-US" sz="2000"/>
          </a:p>
          <a:p>
            <a:pPr>
              <a:lnSpc>
                <a:spcPct val="200000"/>
              </a:lnSpc>
            </a:pPr>
            <a:r>
              <a:rPr lang="EN-US" sz="2000"/>
              <a:t>Pay-per-use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Scalable Orchestrations in the Cloud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55" y="1724724"/>
            <a:ext cx="4353197" cy="3550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754" y="3236904"/>
            <a:ext cx="4878482" cy="29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01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Compare/Contrast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Confused Yet?</a:t>
            </a:r>
            <a:endParaRPr lang="en-US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859077"/>
              </p:ext>
            </p:extLst>
          </p:nvPr>
        </p:nvGraphicFramePr>
        <p:xfrm>
          <a:off x="2411045" y="1765282"/>
          <a:ext cx="7369909" cy="4165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006">
                  <a:extLst>
                    <a:ext uri="{9D8B030D-6E8A-4147-A177-3AD203B41FA5}">
                      <a16:colId xmlns:a16="http://schemas.microsoft.com/office/drawing/2014/main" val="2248773586"/>
                    </a:ext>
                  </a:extLst>
                </a:gridCol>
                <a:gridCol w="1527811">
                  <a:extLst>
                    <a:ext uri="{9D8B030D-6E8A-4147-A177-3AD203B41FA5}">
                      <a16:colId xmlns:a16="http://schemas.microsoft.com/office/drawing/2014/main" val="1267982279"/>
                    </a:ext>
                  </a:extLst>
                </a:gridCol>
                <a:gridCol w="1696807">
                  <a:extLst>
                    <a:ext uri="{9D8B030D-6E8A-4147-A177-3AD203B41FA5}">
                      <a16:colId xmlns:a16="http://schemas.microsoft.com/office/drawing/2014/main" val="4053394122"/>
                    </a:ext>
                  </a:extLst>
                </a:gridCol>
                <a:gridCol w="1706285">
                  <a:extLst>
                    <a:ext uri="{9D8B030D-6E8A-4147-A177-3AD203B41FA5}">
                      <a16:colId xmlns:a16="http://schemas.microsoft.com/office/drawing/2014/main" val="1987827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Logic Apps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bg1"/>
                          </a:solidFill>
                          <a:latin typeface="+mj-lt"/>
                        </a:rPr>
                        <a:t>Azure Functions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err="1">
                          <a:solidFill>
                            <a:schemeClr val="bg1"/>
                          </a:solidFill>
                          <a:latin typeface="+mj-lt"/>
                        </a:rPr>
                        <a:t>WebJobs</a:t>
                      </a:r>
                      <a:endParaRPr lang="en-US" sz="12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6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69734"/>
                  </a:ext>
                </a:extLst>
              </a:tr>
              <a:tr h="781753"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rgbClr val="444444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Standalone, orchestration component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Standalone,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code-first model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existing App Service plan, code-first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31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4444"/>
                          </a:solidFill>
                          <a:latin typeface="+mj-lt"/>
                        </a:rPr>
                        <a:t>Design Tool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In-Browser/VS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In-Browser, 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0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444444"/>
                          </a:solidFill>
                          <a:latin typeface="+mj-lt"/>
                        </a:rPr>
                        <a:t>Deployment from source control?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10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Pricing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$/action (~$.0008/action)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$/action or App Service Plan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Part of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App Service Plan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397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Languages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C#, F#, </a:t>
                      </a:r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(others experimental)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PowerShell, C#,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PHP, Python, </a:t>
                      </a:r>
                      <a:r>
                        <a:rPr lang="en-US" sz="1200" b="0" kern="1200" baseline="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Java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16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Run-type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 (Timer)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Triggered, Scheduled,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Continuous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3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Trigger events</a:t>
                      </a: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Bunches (dozens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of connectors from other sources)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DocumentDB</a:t>
                      </a:r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Event Hubs, HTTP/</a:t>
                      </a:r>
                      <a:r>
                        <a:rPr lang="en-US" sz="1200" b="0" kern="1200" baseline="0" err="1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WebHook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, App Service Mobile Apps, Notification Hubs, Storage, Service Bus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Azure Storage,</a:t>
                      </a:r>
                      <a:r>
                        <a:rPr lang="en-US" sz="1200" b="0" kern="1200" baseline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</a:rPr>
                        <a:t> Service Bus</a:t>
                      </a:r>
                      <a:endParaRPr lang="en-US" sz="1200" b="0" kern="1200">
                        <a:solidFill>
                          <a:srgbClr val="4444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38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99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.NET Core 2.0; ASP.NET Core 2.0; Entity Framework Core 2.0</a:t>
            </a:r>
          </a:p>
          <a:p>
            <a:pPr>
              <a:lnSpc>
                <a:spcPct val="200000"/>
              </a:lnSpc>
            </a:pPr>
            <a:r>
              <a:rPr lang="en-US" dirty="0"/>
              <a:t>Rebuilt from ground up for cross-platform</a:t>
            </a:r>
          </a:p>
          <a:p>
            <a:pPr>
              <a:lnSpc>
                <a:spcPct val="200000"/>
              </a:lnSpc>
            </a:pPr>
            <a:r>
              <a:rPr lang="en-US" dirty="0"/>
              <a:t>Replaces .NET 4.6, still in active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r>
              <a:rPr lang="en-US" sz="1800"/>
              <a:t>“There are only two hard things in Computer Science: cache invalidation and naming things.” - Phil </a:t>
            </a:r>
            <a:r>
              <a:rPr lang="en-US" sz="1800" err="1"/>
              <a:t>Karlton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4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Send HTTP Post messages to Logic App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Connect Stream Analytics to Service Bus Queue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Pull messages off Queue with Logic App, send notification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84958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Tallan Contacts: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Dan Fluet</a:t>
            </a:r>
          </a:p>
          <a:p>
            <a:r>
              <a:rPr lang="en-US"/>
              <a:t>Cloud </a:t>
            </a:r>
            <a:r>
              <a:rPr lang="EN-US"/>
              <a:t>Practice Director</a:t>
            </a:r>
          </a:p>
          <a:p>
            <a:r>
              <a:rPr lang="EN-US"/>
              <a:t>dan.fluet@tallan.com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1306632"/>
            <a:ext cx="8832850" cy="47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Open-source, cross-platform</a:t>
            </a:r>
          </a:p>
          <a:p>
            <a:pPr>
              <a:lnSpc>
                <a:spcPct val="200000"/>
              </a:lnSpc>
            </a:pPr>
            <a:r>
              <a:rPr lang="en-US"/>
              <a:t>Built for scalability, flexibility</a:t>
            </a:r>
          </a:p>
          <a:p>
            <a:pPr>
              <a:lnSpc>
                <a:spcPct val="200000"/>
              </a:lnSpc>
            </a:pPr>
            <a:r>
              <a:rPr lang="en-US"/>
              <a:t>Modular – </a:t>
            </a:r>
            <a:r>
              <a:rPr lang="en-US" err="1"/>
              <a:t>NuGet</a:t>
            </a:r>
            <a:r>
              <a:rPr lang="en-US"/>
              <a:t> is front and center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40" y="2082272"/>
            <a:ext cx="5097940" cy="36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8200" y="1933576"/>
            <a:ext cx="6376516" cy="39417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Strong command line support</a:t>
            </a:r>
          </a:p>
          <a:p>
            <a:pPr>
              <a:lnSpc>
                <a:spcPct val="200000"/>
              </a:lnSpc>
            </a:pPr>
            <a:r>
              <a:rPr lang="en-US"/>
              <a:t>Easy to make a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38200" y="1266302"/>
            <a:ext cx="10515600" cy="323850"/>
          </a:xfrm>
        </p:spPr>
        <p:txBody>
          <a:bodyPr/>
          <a:lstStyle/>
          <a:p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87" y="3056967"/>
            <a:ext cx="358161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FFCDFB01-98D7-461A-B039-BACD9DD6AD15}"/>
    </a:ext>
  </a:extLst>
</a:theme>
</file>

<file path=ppt/theme/theme2.xml><?xml version="1.0" encoding="utf-8"?>
<a:theme xmlns:a="http://schemas.openxmlformats.org/drawingml/2006/main" name="2_Office Theme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2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84905C8F-19BD-48E4-976B-134F6B3B36E8}"/>
    </a:ext>
  </a:extLst>
</a:theme>
</file>

<file path=ppt/theme/theme3.xml><?xml version="1.0" encoding="utf-8"?>
<a:theme xmlns:a="http://schemas.openxmlformats.org/drawingml/2006/main" name="1_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Roadshow.potx" id="{765EDA14-5826-4A14-9932-81A1F385FF5F}" vid="{90E74D58-B000-489F-A4C4-452EBEC9E552}"/>
    </a:ext>
  </a:extLst>
</a:theme>
</file>

<file path=ppt/theme/theme4.xml><?xml version="1.0" encoding="utf-8"?>
<a:theme xmlns:a="http://schemas.openxmlformats.org/drawingml/2006/main" name="2_Tallan">
  <a:themeElements>
    <a:clrScheme name="Tallan Custom Theme">
      <a:dk1>
        <a:srgbClr val="575757"/>
      </a:dk1>
      <a:lt1>
        <a:srgbClr val="FFFFFF"/>
      </a:lt1>
      <a:dk2>
        <a:srgbClr val="226AD6"/>
      </a:dk2>
      <a:lt2>
        <a:srgbClr val="F6F6F6"/>
      </a:lt2>
      <a:accent1>
        <a:srgbClr val="0195FF"/>
      </a:accent1>
      <a:accent2>
        <a:srgbClr val="6CC300"/>
      </a:accent2>
      <a:accent3>
        <a:srgbClr val="ACACAC"/>
      </a:accent3>
      <a:accent4>
        <a:srgbClr val="0948A7"/>
      </a:accent4>
      <a:accent5>
        <a:srgbClr val="0B7FEC"/>
      </a:accent5>
      <a:accent6>
        <a:srgbClr val="345D00"/>
      </a:accent6>
      <a:hlink>
        <a:srgbClr val="0948A7"/>
      </a:hlink>
      <a:folHlink>
        <a:srgbClr val="575757"/>
      </a:folHlink>
    </a:clrScheme>
    <a:fontScheme name="Custom 3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llan" id="{0096E514-24CF-45F2-8843-DEC5F24DF458}" vid="{F3013A57-68F5-4644-99DD-6C7086332D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488A9E17B242448FCF3F78D1087C75" ma:contentTypeVersion="0" ma:contentTypeDescription="Create a new document." ma:contentTypeScope="" ma:versionID="02d8a9e818463509ac71b18c5ab1242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5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1189FB-F50A-41DD-889E-CD8DF5B8DE1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CF07DED-DCAC-46A6-8D69-D50373D9AF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FBBDAB-8CD2-4BD1-A82E-1CF09593DB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9CBCEC7A-0537-4DF4-A464-5D1BC952034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268C096-E03E-4860-8791-4107F6DA535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2CE6567-BE52-476C-8598-C2B52F7649F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3021</Words>
  <Application>Microsoft Office PowerPoint</Application>
  <PresentationFormat>Widescreen</PresentationFormat>
  <Paragraphs>441</Paragraphs>
  <Slides>61</Slides>
  <Notes>56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Segoe UI</vt:lpstr>
      <vt:lpstr>Segoe UI Light</vt:lpstr>
      <vt:lpstr>Wingdings</vt:lpstr>
      <vt:lpstr>Tallan</vt:lpstr>
      <vt:lpstr>2_Office Theme</vt:lpstr>
      <vt:lpstr>1_Tallan</vt:lpstr>
      <vt:lpstr>2_Tallan</vt:lpstr>
      <vt:lpstr>Microsoft Azure/ Visual Studio Roadshow</vt:lpstr>
      <vt:lpstr>Agenda</vt:lpstr>
      <vt:lpstr>Introduction &amp;  Service Fabric</vt:lpstr>
      <vt:lpstr>Setting the stage</vt:lpstr>
      <vt:lpstr>Azure App Services</vt:lpstr>
      <vt:lpstr>.NET Core</vt:lpstr>
      <vt:lpstr>.NET Core</vt:lpstr>
      <vt:lpstr>.NET Core 2.0</vt:lpstr>
      <vt:lpstr>.NET Core 2.0</vt:lpstr>
      <vt:lpstr>.NET Core 2.0</vt:lpstr>
      <vt:lpstr>What’s new with 2.0?</vt:lpstr>
      <vt:lpstr>ASP.NET Core 2.0</vt:lpstr>
      <vt:lpstr>ASP.NET Core 2.0</vt:lpstr>
      <vt:lpstr>ASP.NET Core 2.0</vt:lpstr>
      <vt:lpstr>ASP.NET Core 2.0</vt:lpstr>
      <vt:lpstr>EF Core 2.0</vt:lpstr>
      <vt:lpstr>What is Azure Service Fabric?</vt:lpstr>
      <vt:lpstr>What is Service Fabric Used For?</vt:lpstr>
      <vt:lpstr>Service Fabric Anywhere</vt:lpstr>
      <vt:lpstr>Service Fabric Anywhere</vt:lpstr>
      <vt:lpstr>What Can You Build?</vt:lpstr>
      <vt:lpstr>Reliable Services</vt:lpstr>
      <vt:lpstr>Reliable Services</vt:lpstr>
      <vt:lpstr>Reliable Services</vt:lpstr>
      <vt:lpstr>Reliable Actors</vt:lpstr>
      <vt:lpstr>Reliable Actors</vt:lpstr>
      <vt:lpstr>ASP.NET Core Web App</vt:lpstr>
      <vt:lpstr>Demo</vt:lpstr>
      <vt:lpstr>Service Fabric Implementation</vt:lpstr>
      <vt:lpstr>PowerPoint Presentation</vt:lpstr>
      <vt:lpstr>Service Bus Partitioning</vt:lpstr>
      <vt:lpstr>Demo</vt:lpstr>
      <vt:lpstr>Questions?</vt:lpstr>
      <vt:lpstr>Lunch</vt:lpstr>
      <vt:lpstr>Event Hub &amp;  Stream Analytics</vt:lpstr>
      <vt:lpstr>Azure Service Bus</vt:lpstr>
      <vt:lpstr>Azure Service Bus</vt:lpstr>
      <vt:lpstr>Event Hubs</vt:lpstr>
      <vt:lpstr>Event Hubs</vt:lpstr>
      <vt:lpstr>Stream Analytics</vt:lpstr>
      <vt:lpstr>Stream Analytics</vt:lpstr>
      <vt:lpstr>Connect Stream Analytics</vt:lpstr>
      <vt:lpstr>Connect Stream Analytics</vt:lpstr>
      <vt:lpstr>Connect Stream Analytics</vt:lpstr>
      <vt:lpstr>Write Queries</vt:lpstr>
      <vt:lpstr>Integrate with other Apps?</vt:lpstr>
      <vt:lpstr>Demo</vt:lpstr>
      <vt:lpstr>Questions?</vt:lpstr>
      <vt:lpstr>Component Integration</vt:lpstr>
      <vt:lpstr>Logic Apps</vt:lpstr>
      <vt:lpstr>Logic Apps</vt:lpstr>
      <vt:lpstr>Logic Apps</vt:lpstr>
      <vt:lpstr>Logic Apps</vt:lpstr>
      <vt:lpstr>WebJobs</vt:lpstr>
      <vt:lpstr>WebJobs</vt:lpstr>
      <vt:lpstr>Azure Functions</vt:lpstr>
      <vt:lpstr>Azure Functions</vt:lpstr>
      <vt:lpstr>Azure Functions</vt:lpstr>
      <vt:lpstr>Compare/Contrast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Azure/ Visual Studio Roadshow</dc:title>
  <dc:creator>Kimble, Stephen</dc:creator>
  <cp:lastModifiedBy>Kimble, Stephen</cp:lastModifiedBy>
  <cp:revision>13</cp:revision>
  <dcterms:modified xsi:type="dcterms:W3CDTF">2017-09-12T13:33:38Z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0x01010072488A9E17B242448FCF3F78D1087C75</vt:lpwstr>
  </property>
  <property fmtid="{D5CDD505-2E9C-101B-9397-08002B2CF9AE}" pid="4" name="Tfs.LastKnownPath">
    <vt:lpwstr>https://tallaninc-my.sharepoint.com/personal/stephen_kimble_tallan_com/Documents/Azure/Roadshow/Azure%20Roadshow.pptx</vt:lpwstr>
  </property>
</Properties>
</file>